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60" r:id="rId4"/>
    <p:sldId id="285" r:id="rId5"/>
    <p:sldId id="263" r:id="rId6"/>
    <p:sldId id="284" r:id="rId7"/>
    <p:sldId id="264" r:id="rId8"/>
    <p:sldId id="283" r:id="rId9"/>
    <p:sldId id="265" r:id="rId10"/>
    <p:sldId id="290" r:id="rId11"/>
    <p:sldId id="276" r:id="rId12"/>
    <p:sldId id="288" r:id="rId13"/>
    <p:sldId id="280" r:id="rId14"/>
    <p:sldId id="281" r:id="rId15"/>
    <p:sldId id="267" r:id="rId16"/>
    <p:sldId id="270" r:id="rId17"/>
    <p:sldId id="282" r:id="rId18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anne V Barnabas" initials="RVB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A3F2"/>
    <a:srgbClr val="CAE735"/>
    <a:srgbClr val="FC00A1"/>
    <a:srgbClr val="5DA9DD"/>
    <a:srgbClr val="4267B2"/>
    <a:srgbClr val="FEF3D4"/>
    <a:srgbClr val="F8E08E"/>
    <a:srgbClr val="E8303B"/>
    <a:srgbClr val="383333"/>
    <a:srgbClr val="C26E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0" autoAdjust="0"/>
    <p:restoredTop sz="77282" autoAdjust="0"/>
  </p:normalViewPr>
  <p:slideViewPr>
    <p:cSldViewPr snapToGrid="0" snapToObjects="1">
      <p:cViewPr varScale="1">
        <p:scale>
          <a:sx n="68" d="100"/>
          <a:sy n="68" d="100"/>
        </p:scale>
        <p:origin x="1290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2538" y="90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Distribution Site—</a:t>
            </a:r>
            <a:r>
              <a:rPr lang="en-US" dirty="0" err="1"/>
              <a:t>Umgungundlovu</a:t>
            </a:r>
            <a:endParaRPr lang="en-US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Distribution Site - Umgungundlovu</c:v>
                </c:pt>
              </c:strCache>
            </c:strRef>
          </c:tx>
          <c:dPt>
            <c:idx val="3"/>
            <c:bubble3D val="0"/>
            <c:explosion val="1"/>
            <c:extLst>
              <c:ext xmlns:c16="http://schemas.microsoft.com/office/drawing/2014/chart" uri="{C3380CC4-5D6E-409C-BE32-E72D297353CC}">
                <c16:uniqueId val="{00000000-2033-42D5-92D2-4B4AB66EA12E}"/>
              </c:ext>
            </c:extLst>
          </c:dPt>
          <c:cat>
            <c:strRef>
              <c:f>Sheet1!$A$2:$A$6</c:f>
              <c:strCache>
                <c:ptCount val="5"/>
                <c:pt idx="0">
                  <c:v>Mobile van</c:v>
                </c:pt>
                <c:pt idx="1">
                  <c:v>Venue-based</c:v>
                </c:pt>
                <c:pt idx="2">
                  <c:v>Workplace</c:v>
                </c:pt>
                <c:pt idx="3">
                  <c:v>Partner distribution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831</c:v>
                </c:pt>
                <c:pt idx="1">
                  <c:v>58</c:v>
                </c:pt>
                <c:pt idx="2">
                  <c:v>917</c:v>
                </c:pt>
                <c:pt idx="3">
                  <c:v>203</c:v>
                </c:pt>
                <c:pt idx="4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94-8340-9CBD-6708052777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8103097643547097"/>
          <c:y val="0.19429058190371501"/>
          <c:w val="0.41896902356452898"/>
          <c:h val="0.7449561424119209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On-site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Kits distributed</c:v>
                </c:pt>
                <c:pt idx="1">
                  <c:v>Results known</c:v>
                </c:pt>
                <c:pt idx="2">
                  <c:v>HIVST+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1287</c:v>
                </c:pt>
                <c:pt idx="1">
                  <c:v>1286</c:v>
                </c:pt>
                <c:pt idx="2">
                  <c:v>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D7-4A74-9735-131CEECE84B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Off-site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Kits distributed</c:v>
                </c:pt>
                <c:pt idx="1">
                  <c:v>Results known</c:v>
                </c:pt>
                <c:pt idx="2">
                  <c:v>HIVST+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3020</c:v>
                </c:pt>
                <c:pt idx="1">
                  <c:v>2200</c:v>
                </c:pt>
                <c:pt idx="2">
                  <c:v>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D7-4A74-9735-131CEECE84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8320168"/>
        <c:axId val="2099089592"/>
      </c:barChart>
      <c:catAx>
        <c:axId val="2118320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2099089592"/>
        <c:crosses val="autoZero"/>
        <c:auto val="1"/>
        <c:lblAlgn val="ctr"/>
        <c:lblOffset val="100"/>
        <c:noMultiLvlLbl val="0"/>
      </c:catAx>
      <c:valAx>
        <c:axId val="2099089592"/>
        <c:scaling>
          <c:orientation val="minMax"/>
          <c:max val="30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 dirty="0" smtClean="0"/>
                  <a:t>#</a:t>
                </a:r>
                <a:r>
                  <a:rPr lang="en-US" sz="2400" baseline="0" dirty="0" smtClean="0"/>
                  <a:t> of Kits</a:t>
                </a:r>
                <a:endParaRPr lang="en-US" sz="2400" dirty="0"/>
              </a:p>
            </c:rich>
          </c:tx>
          <c:layout>
            <c:manualLayout>
              <c:xMode val="edge"/>
              <c:yMode val="edge"/>
              <c:x val="3.2565183431301901E-2"/>
              <c:y val="0.3436340720910590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18320168"/>
        <c:crosses val="autoZero"/>
        <c:crossBetween val="between"/>
        <c:minorUnit val="100"/>
      </c:valAx>
    </c:plotArea>
    <c:legend>
      <c:legendPos val="r"/>
      <c:legendEntry>
        <c:idx val="0"/>
        <c:txPr>
          <a:bodyPr/>
          <a:lstStyle/>
          <a:p>
            <a:pPr>
              <a:defRPr sz="24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400"/>
            </a:pPr>
            <a:endParaRPr lang="en-US"/>
          </a:p>
        </c:txPr>
      </c:legendEntry>
      <c:layout>
        <c:manualLayout>
          <c:xMode val="edge"/>
          <c:yMode val="edge"/>
          <c:x val="0.52882282275180903"/>
          <c:y val="7.9868253060782698E-2"/>
          <c:w val="0.227878503659737"/>
          <c:h val="0.24068322548196699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On site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HIVST+</c:v>
                </c:pt>
                <c:pt idx="1">
                  <c:v>Linkage known</c:v>
                </c:pt>
                <c:pt idx="2">
                  <c:v>Linked &amp; started ART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143</c:v>
                </c:pt>
                <c:pt idx="1">
                  <c:v>116</c:v>
                </c:pt>
                <c:pt idx="2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C1-4A4D-9111-F7B4C881E8E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Off Site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HIVST+</c:v>
                </c:pt>
                <c:pt idx="1">
                  <c:v>Linkage known</c:v>
                </c:pt>
                <c:pt idx="2">
                  <c:v>Linked &amp; started ART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131</c:v>
                </c:pt>
                <c:pt idx="1">
                  <c:v>106</c:v>
                </c:pt>
                <c:pt idx="2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C1-4A4D-9111-F7B4C881E8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1048264"/>
        <c:axId val="2085830840"/>
      </c:barChart>
      <c:catAx>
        <c:axId val="2121048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2085830840"/>
        <c:crosses val="autoZero"/>
        <c:auto val="1"/>
        <c:lblAlgn val="ctr"/>
        <c:lblOffset val="100"/>
        <c:noMultiLvlLbl val="0"/>
      </c:catAx>
      <c:valAx>
        <c:axId val="20858308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121048264"/>
        <c:crosses val="autoZero"/>
        <c:crossBetween val="between"/>
        <c:majorUnit val="40"/>
        <c:minorUnit val="4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0.42589</cdr:x>
      <cdr:y>0.39551</cdr:y>
    </cdr:from>
    <cdr:to>
      <cdr:x>0.57819</cdr:x>
      <cdr:y>0.67139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16300" y="1388562"/>
          <a:ext cx="935552" cy="9685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500" dirty="0" smtClean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 </a:t>
          </a:r>
        </a:p>
        <a:p xmlns:a="http://schemas.openxmlformats.org/drawingml/2006/main">
          <a:pPr algn="ctr"/>
          <a:r>
            <a:rPr lang="en-US" sz="2500" dirty="0" smtClean="0">
              <a:solidFill>
                <a:srgbClr val="000000"/>
              </a:solidFill>
            </a:rPr>
            <a:t>40%</a:t>
          </a:r>
          <a:endParaRPr lang="en-US" sz="2500" dirty="0">
            <a:solidFill>
              <a:srgbClr val="000000"/>
            </a:solidFill>
          </a:endParaRPr>
        </a:p>
      </cdr:txBody>
    </cdr:sp>
  </cdr:relSizeAnchor>
  <cdr:relSizeAnchor xmlns:cdr="http://schemas.openxmlformats.org/drawingml/2006/chartDrawing">
    <cdr:from>
      <cdr:x>0.17544</cdr:x>
      <cdr:y>0.57943</cdr:y>
    </cdr:from>
    <cdr:to>
      <cdr:x>0.3488</cdr:x>
      <cdr:y>0.81239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77721" y="2034275"/>
          <a:ext cx="1064999" cy="8179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500" dirty="0" smtClean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 </a:t>
          </a:r>
          <a:r>
            <a:rPr lang="en-US" sz="2500" dirty="0" smtClean="0">
              <a:solidFill>
                <a:srgbClr val="000000"/>
              </a:solidFill>
            </a:rPr>
            <a:t>44%</a:t>
          </a:r>
          <a:endParaRPr lang="en-US" sz="2500" dirty="0">
            <a:solidFill>
              <a:srgbClr val="000000"/>
            </a:solidFill>
          </a:endParaRPr>
        </a:p>
      </cdr:txBody>
    </cdr:sp>
  </cdr:relSizeAnchor>
  <cdr:relSizeAnchor xmlns:cdr="http://schemas.openxmlformats.org/drawingml/2006/chartDrawing">
    <cdr:from>
      <cdr:x>0.21449</cdr:x>
      <cdr:y>0.22596</cdr:y>
    </cdr:from>
    <cdr:to>
      <cdr:x>0.36517</cdr:x>
      <cdr:y>0.44053</cdr:y>
    </cdr:to>
    <cdr:sp macro="" textlink="">
      <cdr:nvSpPr>
        <cdr:cNvPr id="4" name="TextBox 3"/>
        <cdr:cNvSpPr txBox="1"/>
      </cdr:nvSpPr>
      <cdr:spPr>
        <a:xfrm xmlns:a="http://schemas.openxmlformats.org/drawingml/2006/main" rot="20355824">
          <a:off x="1317613" y="793296"/>
          <a:ext cx="925641" cy="7533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000" dirty="0" smtClean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 </a:t>
          </a:r>
          <a:r>
            <a:rPr lang="en-US" sz="2500" dirty="0" smtClean="0">
              <a:solidFill>
                <a:schemeClr val="tx1"/>
              </a:solidFill>
            </a:rPr>
            <a:t>10%</a:t>
          </a:r>
          <a:endParaRPr lang="en-US" sz="25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0.41009</cdr:x>
      <cdr:y>0.77342</cdr:y>
    </cdr:from>
    <cdr:to>
      <cdr:x>0.52923</cdr:x>
      <cdr:y>0.95421</cdr:y>
    </cdr:to>
    <cdr:sp macro="" textlink="">
      <cdr:nvSpPr>
        <cdr:cNvPr id="5" name="TextBox 4"/>
        <cdr:cNvSpPr txBox="1"/>
      </cdr:nvSpPr>
      <cdr:spPr>
        <a:xfrm xmlns:a="http://schemas.openxmlformats.org/drawingml/2006/main" rot="20962177">
          <a:off x="2519248" y="2715369"/>
          <a:ext cx="731888" cy="6347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500" dirty="0" smtClean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 </a:t>
          </a:r>
          <a:r>
            <a:rPr lang="en-US" sz="2500" dirty="0" smtClean="0">
              <a:solidFill>
                <a:srgbClr val="000000"/>
              </a:solidFill>
            </a:rPr>
            <a:t>3%</a:t>
          </a:r>
          <a:endParaRPr lang="en-US" sz="2500" dirty="0">
            <a:solidFill>
              <a:srgbClr val="00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0.13449</cdr:x>
      <cdr:y>0.48063</cdr:y>
    </cdr:from>
    <cdr:to>
      <cdr:x>0.1902</cdr:x>
      <cdr:y>0.5442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80676" y="2928948"/>
          <a:ext cx="654829" cy="3874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 smtClean="0">
              <a:solidFill>
                <a:schemeClr val="bg1"/>
              </a:solidFill>
            </a:rPr>
            <a:t>1287</a:t>
          </a:r>
          <a:endParaRPr lang="en-US" sz="18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0.17539</cdr:x>
      <cdr:y>0.06973</cdr:y>
    </cdr:from>
    <cdr:to>
      <cdr:x>0.24296</cdr:x>
      <cdr:y>0.13796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61411" y="424908"/>
          <a:ext cx="794157" cy="4158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 smtClean="0">
              <a:solidFill>
                <a:srgbClr val="FFFFFF"/>
              </a:solidFill>
            </a:rPr>
            <a:t>3020</a:t>
          </a:r>
          <a:endParaRPr lang="en-US" sz="1800" dirty="0">
            <a:solidFill>
              <a:srgbClr val="FFFFFF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25521-94A0-460B-B873-2E433DA52D80}" type="datetimeFigureOut">
              <a:rPr lang="en-GB" smtClean="0"/>
              <a:t>24/07/2019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DDCCF-4F6E-433A-B627-E700498FE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996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63D419-B88F-D147-B7FD-BEE6A4444B03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E7434-234D-F345-A6E5-4BB2A30E6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505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E7434-234D-F345-A6E5-4BB2A30E6D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807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E7434-234D-F345-A6E5-4BB2A30E6D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25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E7434-234D-F345-A6E5-4BB2A30E6D3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531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E7434-234D-F345-A6E5-4BB2A30E6D3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869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E7434-234D-F345-A6E5-4BB2A30E6D3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452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Expected</a:t>
            </a:r>
            <a:r>
              <a:rPr lang="en-US" baseline="0" dirty="0" smtClean="0"/>
              <a:t> demographic factors associated with a positive result: age, circumcision, lower educational status, non-married status.</a:t>
            </a:r>
          </a:p>
          <a:p>
            <a:r>
              <a:rPr lang="en-US" dirty="0" smtClean="0"/>
              <a:t>Interesting predictors emerging from the testing scenario:, </a:t>
            </a:r>
            <a:r>
              <a:rPr lang="en-US" dirty="0"/>
              <a:t>taking the test on-site, never having tested before, </a:t>
            </a:r>
            <a:r>
              <a:rPr lang="en-US" baseline="0" dirty="0" smtClean="0"/>
              <a:t>and </a:t>
            </a:r>
            <a:r>
              <a:rPr lang="en-US" baseline="0" dirty="0"/>
              <a:t>moderate - heavy alcohol use were associated with positive HIVST result among men who tested using HIVST. </a:t>
            </a:r>
            <a:endParaRPr lang="en-US" baseline="0" dirty="0" smtClean="0"/>
          </a:p>
          <a:p>
            <a:r>
              <a:rPr lang="en-US" baseline="0" dirty="0" smtClean="0"/>
              <a:t>Alcohol use interesting </a:t>
            </a:r>
            <a:r>
              <a:rPr lang="mr-IN" baseline="0" dirty="0" smtClean="0"/>
              <a:t>–</a:t>
            </a:r>
            <a:r>
              <a:rPr lang="en-US" baseline="0" dirty="0" smtClean="0"/>
              <a:t> anecdotal reports that persons using alcohol (drunk) will be turned away from clinic sites; some men have reported using alcohol for courage prior to testing and being turned away </a:t>
            </a:r>
            <a:r>
              <a:rPr lang="mr-IN" baseline="0" dirty="0" smtClean="0"/>
              <a:t>–</a:t>
            </a:r>
            <a:r>
              <a:rPr lang="en-US" baseline="0" dirty="0" smtClean="0"/>
              <a:t> can’t consent </a:t>
            </a:r>
            <a:r>
              <a:rPr lang="mr-IN" baseline="0" dirty="0" smtClean="0"/>
              <a:t>–</a:t>
            </a:r>
            <a:r>
              <a:rPr lang="en-US" baseline="0" dirty="0" smtClean="0"/>
              <a:t> HIVST gets around this issue by giving men capacity to consent to test by electing to test, regardless of when they use alcohol.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Take out typical demographic factors </a:t>
            </a:r>
            <a:r>
              <a:rPr lang="mr-IN" baseline="0" dirty="0" smtClean="0"/>
              <a:t>–</a:t>
            </a:r>
            <a:r>
              <a:rPr lang="en-US" baseline="0" dirty="0" smtClean="0"/>
              <a:t> place as bullets nearby, highlight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E7434-234D-F345-A6E5-4BB2A30E6D3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97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E7434-234D-F345-A6E5-4BB2A30E6D3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240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Availability</a:t>
            </a:r>
            <a:r>
              <a:rPr lang="en-US" baseline="0" dirty="0" smtClean="0"/>
              <a:t> of testing alone is not sufficient to facilitate linkage to care/ART initiation for some people </a:t>
            </a:r>
            <a:r>
              <a:rPr lang="mr-IN" baseline="0" dirty="0" smtClean="0"/>
              <a:t>–</a:t>
            </a:r>
            <a:r>
              <a:rPr lang="en-US" baseline="0" dirty="0" smtClean="0"/>
              <a:t> some will need additional support to initiate ART. Community-based ART initiation?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E7434-234D-F345-A6E5-4BB2A30E6D3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652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E7434-234D-F345-A6E5-4BB2A30E6D3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60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3306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0459" y="1600202"/>
            <a:ext cx="10691084" cy="4525963"/>
          </a:xfrm>
        </p:spPr>
        <p:txBody>
          <a:bodyPr vert="eaVert"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>
              <a:defRPr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AU" dirty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enter presenter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416" y="108843"/>
            <a:ext cx="3967168" cy="1912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80" y="274639"/>
            <a:ext cx="1069104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480" y="1600202"/>
            <a:ext cx="10691040" cy="4525963"/>
          </a:xfrm>
        </p:spPr>
        <p:txBody>
          <a:bodyPr/>
          <a:lstStyle>
            <a:lvl1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4406902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3864" y="274639"/>
            <a:ext cx="1106427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3863" y="1600202"/>
            <a:ext cx="5115611" cy="4525963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3336" y="1600202"/>
            <a:ext cx="5384800" cy="4525963"/>
          </a:xfrm>
        </p:spPr>
        <p:txBody>
          <a:bodyPr/>
          <a:lstStyle>
            <a:lvl1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7655" y="1535114"/>
            <a:ext cx="511772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7655" y="2174875"/>
            <a:ext cx="51177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5251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5251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7297" y="273050"/>
            <a:ext cx="3729368" cy="1162051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2671" y="273053"/>
            <a:ext cx="6815667" cy="5853113"/>
          </a:xfrm>
        </p:spPr>
        <p:txBody>
          <a:bodyPr/>
          <a:lstStyle>
            <a:lvl1pPr>
              <a:defRPr sz="32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7297" y="1435103"/>
            <a:ext cx="3729368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38400" y="4800601"/>
            <a:ext cx="7315200" cy="566739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Franklin Gothic Book" panose="020B05030201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367339"/>
            <a:ext cx="7315200" cy="8048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6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E8303B"/>
          </a:solidFill>
          <a:latin typeface="Franklin Gothic Book" panose="020B0503020102020204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microsoft.com/office/2007/relationships/hdphoto" Target="../media/hdphoto6.wdp"/><Relationship Id="rId3" Type="http://schemas.openxmlformats.org/officeDocument/2006/relationships/image" Target="../media/image20.jpeg"/><Relationship Id="rId7" Type="http://schemas.openxmlformats.org/officeDocument/2006/relationships/image" Target="../media/image12.emf"/><Relationship Id="rId12" Type="http://schemas.openxmlformats.org/officeDocument/2006/relationships/image" Target="../media/image26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jpeg"/><Relationship Id="rId11" Type="http://schemas.microsoft.com/office/2007/relationships/hdphoto" Target="../media/hdphoto5.wdp"/><Relationship Id="rId5" Type="http://schemas.openxmlformats.org/officeDocument/2006/relationships/image" Target="../media/image22.jpeg"/><Relationship Id="rId10" Type="http://schemas.openxmlformats.org/officeDocument/2006/relationships/image" Target="../media/image25.jpeg"/><Relationship Id="rId4" Type="http://schemas.openxmlformats.org/officeDocument/2006/relationships/image" Target="../media/image21.gif"/><Relationship Id="rId9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jpeg"/><Relationship Id="rId5" Type="http://schemas.microsoft.com/office/2007/relationships/hdphoto" Target="../media/hdphoto1.wdp"/><Relationship Id="rId4" Type="http://schemas.openxmlformats.org/officeDocument/2006/relationships/image" Target="../media/image10.jpeg"/><Relationship Id="rId9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.png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Men’s HIVST Preferences &amp; Use Experiences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333" y="1289265"/>
            <a:ext cx="6979583" cy="5440361"/>
          </a:xfrm>
        </p:spPr>
        <p:txBody>
          <a:bodyPr>
            <a:noAutofit/>
          </a:bodyPr>
          <a:lstStyle/>
          <a:p>
            <a:r>
              <a:rPr lang="en-US" sz="2400" dirty="0" smtClean="0"/>
              <a:t>85% said reason for testing using HIVST was </a:t>
            </a:r>
            <a:r>
              <a:rPr lang="en-US" sz="2400" u="sng" dirty="0" smtClean="0"/>
              <a:t>wanting to know HIV status</a:t>
            </a:r>
            <a:r>
              <a:rPr lang="en-US" sz="2400" dirty="0" smtClean="0"/>
              <a:t>. </a:t>
            </a:r>
          </a:p>
          <a:p>
            <a:pPr lvl="1"/>
            <a:r>
              <a:rPr lang="en-US" sz="2000" dirty="0" smtClean="0"/>
              <a:t>8% said more convenient than VCT </a:t>
            </a:r>
            <a:endParaRPr lang="en-US" sz="2000" dirty="0"/>
          </a:p>
          <a:p>
            <a:pPr lvl="1"/>
            <a:r>
              <a:rPr lang="en-US" sz="2000" dirty="0" smtClean="0"/>
              <a:t>3% for airtime incentive</a:t>
            </a:r>
          </a:p>
          <a:p>
            <a:pPr marL="0" indent="0">
              <a:buNone/>
            </a:pPr>
            <a:endParaRPr lang="en-US" sz="900" dirty="0" smtClean="0"/>
          </a:p>
          <a:p>
            <a:r>
              <a:rPr lang="en-US" sz="2400" dirty="0" smtClean="0"/>
              <a:t>93% said using test kit was </a:t>
            </a:r>
            <a:r>
              <a:rPr lang="en-US" sz="2400" u="sng" dirty="0" smtClean="0"/>
              <a:t>“easy” or “very </a:t>
            </a:r>
            <a:r>
              <a:rPr lang="en-US" sz="2400" u="sng" dirty="0"/>
              <a:t>e</a:t>
            </a:r>
            <a:r>
              <a:rPr lang="en-US" sz="2400" u="sng" dirty="0" smtClean="0"/>
              <a:t>asy”</a:t>
            </a:r>
          </a:p>
          <a:p>
            <a:pPr marL="0" indent="0">
              <a:buNone/>
            </a:pPr>
            <a:endParaRPr lang="en-US" sz="900" dirty="0" smtClean="0"/>
          </a:p>
          <a:p>
            <a:r>
              <a:rPr lang="en-US" sz="2400" dirty="0" smtClean="0"/>
              <a:t>80% needed </a:t>
            </a:r>
            <a:r>
              <a:rPr lang="en-US" sz="2400" u="sng" dirty="0" smtClean="0"/>
              <a:t>no additional help </a:t>
            </a:r>
            <a:r>
              <a:rPr lang="en-US" sz="2400" dirty="0" smtClean="0"/>
              <a:t>using kit</a:t>
            </a:r>
          </a:p>
          <a:p>
            <a:pPr lvl="1"/>
            <a:r>
              <a:rPr lang="en-US" sz="2000" dirty="0" smtClean="0"/>
              <a:t>19% had staff help</a:t>
            </a:r>
          </a:p>
          <a:p>
            <a:endParaRPr lang="en-US" sz="900" dirty="0" smtClean="0"/>
          </a:p>
          <a:p>
            <a:r>
              <a:rPr lang="en-US" sz="2400" dirty="0" smtClean="0"/>
              <a:t>62% said </a:t>
            </a:r>
            <a:r>
              <a:rPr lang="en-US" sz="2400" u="sng" dirty="0" smtClean="0"/>
              <a:t>in-person demonstration </a:t>
            </a:r>
            <a:r>
              <a:rPr lang="en-US" sz="2400" dirty="0" smtClean="0"/>
              <a:t>taught how to use kit</a:t>
            </a:r>
            <a:endParaRPr lang="en-US" sz="2400" dirty="0"/>
          </a:p>
          <a:p>
            <a:pPr lvl="1"/>
            <a:r>
              <a:rPr lang="en-US" sz="2000" dirty="0"/>
              <a:t>60% read </a:t>
            </a:r>
            <a:r>
              <a:rPr lang="en-US" sz="2000" dirty="0" smtClean="0"/>
              <a:t>instructions</a:t>
            </a:r>
          </a:p>
          <a:p>
            <a:pPr lvl="1"/>
            <a:r>
              <a:rPr lang="en-US" sz="2000" dirty="0" smtClean="0"/>
              <a:t>15% said video demonstration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14789"/>
              </p:ext>
            </p:extLst>
          </p:nvPr>
        </p:nvGraphicFramePr>
        <p:xfrm>
          <a:off x="7275916" y="3216975"/>
          <a:ext cx="4916085" cy="2656140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11263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35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61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5380">
                <a:tc>
                  <a:txBody>
                    <a:bodyPr/>
                    <a:lstStyle/>
                    <a:p>
                      <a:r>
                        <a:rPr lang="en-US" sz="2200" dirty="0"/>
                        <a:t>Test </a:t>
                      </a:r>
                      <a:r>
                        <a:rPr lang="en-US" sz="2200" dirty="0" smtClean="0"/>
                        <a:t>used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Would prefer </a:t>
                      </a:r>
                      <a:r>
                        <a:rPr lang="en-US" sz="2200" dirty="0" smtClean="0"/>
                        <a:t>blood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Would prefer oral swab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5380">
                <a:tc>
                  <a:txBody>
                    <a:bodyPr/>
                    <a:lstStyle/>
                    <a:p>
                      <a:r>
                        <a:rPr lang="en-US" sz="2200" dirty="0" err="1"/>
                        <a:t>Ora</a:t>
                      </a:r>
                      <a:r>
                        <a:rPr lang="en-US" sz="2200" dirty="0"/>
                        <a:t>-quick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140</a:t>
                      </a:r>
                    </a:p>
                    <a:p>
                      <a:pPr algn="ctr"/>
                      <a:r>
                        <a:rPr lang="en-US" sz="2200" dirty="0" smtClean="0"/>
                        <a:t> </a:t>
                      </a:r>
                      <a:r>
                        <a:rPr lang="en-US" sz="2200" dirty="0"/>
                        <a:t>(8.2%)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1538</a:t>
                      </a:r>
                    </a:p>
                    <a:p>
                      <a:pPr algn="ctr"/>
                      <a:r>
                        <a:rPr lang="en-US" sz="2200" dirty="0" smtClean="0"/>
                        <a:t> </a:t>
                      </a:r>
                      <a:r>
                        <a:rPr lang="en-US" sz="2200" dirty="0"/>
                        <a:t>(90.3%)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5380">
                <a:tc>
                  <a:txBody>
                    <a:bodyPr/>
                    <a:lstStyle/>
                    <a:p>
                      <a:r>
                        <a:rPr lang="en-US" sz="2200" dirty="0" err="1"/>
                        <a:t>Atomo</a:t>
                      </a:r>
                      <a:endParaRPr lang="en-US" sz="2200" dirty="0"/>
                    </a:p>
                    <a:p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i</a:t>
                      </a:r>
                      <a:r>
                        <a:rPr lang="en-US" sz="2200" dirty="0"/>
                        <a:t>-test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1935 </a:t>
                      </a:r>
                      <a:endParaRPr lang="en-US" sz="2200" dirty="0" smtClean="0"/>
                    </a:p>
                    <a:p>
                      <a:pPr algn="ctr"/>
                      <a:r>
                        <a:rPr lang="en-US" sz="2200" dirty="0" smtClean="0"/>
                        <a:t>(</a:t>
                      </a:r>
                      <a:r>
                        <a:rPr lang="en-US" sz="2200" dirty="0"/>
                        <a:t>92.1%)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141 </a:t>
                      </a:r>
                      <a:endParaRPr lang="en-US" sz="2200" dirty="0" smtClean="0"/>
                    </a:p>
                    <a:p>
                      <a:pPr algn="ctr"/>
                      <a:r>
                        <a:rPr lang="en-US" sz="2200" dirty="0" smtClean="0"/>
                        <a:t>(</a:t>
                      </a:r>
                      <a:r>
                        <a:rPr lang="en-US" sz="2200" dirty="0"/>
                        <a:t>6.7%)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10342888" y="4046433"/>
            <a:ext cx="1849112" cy="913341"/>
          </a:xfrm>
          <a:prstGeom prst="ellipse">
            <a:avLst/>
          </a:prstGeom>
          <a:noFill/>
          <a:ln w="28575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93776" y="4959774"/>
            <a:ext cx="1849112" cy="913341"/>
          </a:xfrm>
          <a:prstGeom prst="ellipse">
            <a:avLst/>
          </a:prstGeom>
          <a:noFill/>
          <a:ln w="28575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275916" y="1736719"/>
            <a:ext cx="4916085" cy="1477328"/>
          </a:xfrm>
          <a:prstGeom prst="rect">
            <a:avLst/>
          </a:prstGeom>
          <a:noFill/>
          <a:ln>
            <a:solidFill>
              <a:srgbClr val="C0504D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Franklin Gothic Book"/>
                <a:cs typeface="Franklin Gothic Book"/>
              </a:rPr>
              <a:t>&gt;90% of men would use the same test type again, few would switch.</a:t>
            </a:r>
            <a:endParaRPr lang="en-US" sz="3000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37807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687" y="154843"/>
            <a:ext cx="10784713" cy="87547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Testing &amp; Linkage </a:t>
            </a:r>
            <a:r>
              <a:rPr lang="en-US" dirty="0" smtClean="0"/>
              <a:t>Cascade of 4307 HIVST kits to men</a:t>
            </a:r>
            <a:endParaRPr lang="en-US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126"/>
          <a:stretch/>
        </p:blipFill>
        <p:spPr>
          <a:xfrm>
            <a:off x="1" y="6059066"/>
            <a:ext cx="747116" cy="773006"/>
          </a:xfrm>
          <a:prstGeom prst="rect">
            <a:avLst/>
          </a:prstGeom>
        </p:spPr>
      </p:pic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534033821"/>
              </p:ext>
            </p:extLst>
          </p:nvPr>
        </p:nvGraphicFramePr>
        <p:xfrm>
          <a:off x="-299837" y="1030321"/>
          <a:ext cx="7019767" cy="5857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Curved Down Arrow 4"/>
          <p:cNvSpPr/>
          <p:nvPr/>
        </p:nvSpPr>
        <p:spPr>
          <a:xfrm rot="2011834">
            <a:off x="1746754" y="1202407"/>
            <a:ext cx="2248381" cy="864977"/>
          </a:xfrm>
          <a:prstGeom prst="curved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Curved Down Arrow 55"/>
          <p:cNvSpPr/>
          <p:nvPr/>
        </p:nvSpPr>
        <p:spPr>
          <a:xfrm>
            <a:off x="1363879" y="3060155"/>
            <a:ext cx="1846168" cy="817902"/>
          </a:xfrm>
          <a:prstGeom prst="curvedDownArrow">
            <a:avLst/>
          </a:prstGeom>
          <a:solidFill>
            <a:srgbClr val="61A3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615400786"/>
              </p:ext>
            </p:extLst>
          </p:nvPr>
        </p:nvGraphicFramePr>
        <p:xfrm>
          <a:off x="4824658" y="1388321"/>
          <a:ext cx="5173895" cy="4890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8" name="Curved Down Arrow 57"/>
          <p:cNvSpPr/>
          <p:nvPr/>
        </p:nvSpPr>
        <p:spPr>
          <a:xfrm rot="1405786">
            <a:off x="6020703" y="1944448"/>
            <a:ext cx="1734296" cy="493490"/>
          </a:xfrm>
          <a:prstGeom prst="curvedDownArrow">
            <a:avLst/>
          </a:prstGeom>
          <a:solidFill>
            <a:srgbClr val="61A3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Curved Down Arrow 60"/>
          <p:cNvSpPr/>
          <p:nvPr/>
        </p:nvSpPr>
        <p:spPr>
          <a:xfrm rot="1604354">
            <a:off x="7468522" y="2747015"/>
            <a:ext cx="1800024" cy="680813"/>
          </a:xfrm>
          <a:prstGeom prst="curvedDownArrow">
            <a:avLst/>
          </a:prstGeom>
          <a:solidFill>
            <a:srgbClr val="61A3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Curved Down Arrow 54"/>
          <p:cNvSpPr/>
          <p:nvPr/>
        </p:nvSpPr>
        <p:spPr>
          <a:xfrm rot="1919993">
            <a:off x="6470452" y="2063445"/>
            <a:ext cx="1857681" cy="708866"/>
          </a:xfrm>
          <a:prstGeom prst="curved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607441" y="2898946"/>
            <a:ext cx="2624155" cy="19389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91440" rIns="91440" rtlCol="0">
            <a:spAutoFit/>
          </a:bodyPr>
          <a:lstStyle/>
          <a:p>
            <a:r>
              <a:rPr lang="en-US" sz="2400" u="sng" dirty="0" smtClean="0"/>
              <a:t>Kit taken off-site:</a:t>
            </a:r>
          </a:p>
          <a:p>
            <a:r>
              <a:rPr lang="en-US" sz="2400" b="1" dirty="0" smtClean="0"/>
              <a:t>73% </a:t>
            </a:r>
            <a:r>
              <a:rPr lang="en-US" sz="2400" dirty="0" smtClean="0"/>
              <a:t>results known</a:t>
            </a:r>
          </a:p>
          <a:p>
            <a:r>
              <a:rPr lang="en-US" sz="2400" b="1" dirty="0" smtClean="0"/>
              <a:t>4% </a:t>
            </a:r>
            <a:r>
              <a:rPr lang="en-US" sz="2400" dirty="0" smtClean="0"/>
              <a:t>HIVST+</a:t>
            </a:r>
          </a:p>
          <a:p>
            <a:r>
              <a:rPr lang="en-US" sz="2400" b="1" dirty="0" smtClean="0"/>
              <a:t>81% </a:t>
            </a:r>
            <a:r>
              <a:rPr lang="en-US" sz="2400" dirty="0" smtClean="0"/>
              <a:t>Linkage known</a:t>
            </a:r>
          </a:p>
          <a:p>
            <a:r>
              <a:rPr lang="en-US" sz="2400" b="1" dirty="0" smtClean="0"/>
              <a:t>72% </a:t>
            </a:r>
            <a:r>
              <a:rPr lang="en-US" sz="2400" dirty="0" smtClean="0"/>
              <a:t>Started ART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236838" y="904339"/>
            <a:ext cx="2769546" cy="19389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Tested on-site:</a:t>
            </a:r>
          </a:p>
          <a:p>
            <a:r>
              <a:rPr lang="en-US" sz="2400" b="1" dirty="0" smtClean="0"/>
              <a:t>100% </a:t>
            </a:r>
            <a:r>
              <a:rPr lang="en-US" sz="2400" dirty="0" smtClean="0"/>
              <a:t>results known</a:t>
            </a:r>
          </a:p>
          <a:p>
            <a:r>
              <a:rPr lang="en-US" sz="2400" b="1" dirty="0" smtClean="0"/>
              <a:t>11% </a:t>
            </a:r>
            <a:r>
              <a:rPr lang="en-US" sz="2400" dirty="0" smtClean="0"/>
              <a:t>HIVST+</a:t>
            </a:r>
          </a:p>
          <a:p>
            <a:r>
              <a:rPr lang="en-US" sz="2400" b="1" dirty="0" smtClean="0"/>
              <a:t>81% </a:t>
            </a:r>
            <a:r>
              <a:rPr lang="en-US" sz="2400" dirty="0" smtClean="0"/>
              <a:t>Linkage known</a:t>
            </a:r>
          </a:p>
          <a:p>
            <a:r>
              <a:rPr lang="en-US" sz="2400" b="1" dirty="0" smtClean="0"/>
              <a:t>60% </a:t>
            </a:r>
            <a:r>
              <a:rPr lang="en-US" sz="2400" dirty="0" smtClean="0"/>
              <a:t>Started ART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4824658" y="5247212"/>
            <a:ext cx="671834" cy="627536"/>
          </a:xfrm>
          <a:prstGeom prst="line">
            <a:avLst/>
          </a:prstGeom>
          <a:ln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3712308" y="1612132"/>
            <a:ext cx="1741613" cy="426261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441223" y="6220955"/>
            <a:ext cx="6902644" cy="63704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9883757" y="5641777"/>
            <a:ext cx="2460110" cy="63704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urved Down Arrow 47"/>
          <p:cNvSpPr/>
          <p:nvPr/>
        </p:nvSpPr>
        <p:spPr>
          <a:xfrm rot="1919993">
            <a:off x="7979393" y="2816826"/>
            <a:ext cx="1857681" cy="708866"/>
          </a:xfrm>
          <a:prstGeom prst="curved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01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6" grpId="0" animBg="1"/>
      <p:bldP spid="58" grpId="0" animBg="1"/>
      <p:bldP spid="61" grpId="0" animBg="1"/>
      <p:bldP spid="55" grpId="0" animBg="1"/>
      <p:bldP spid="20" grpId="0" animBg="1"/>
      <p:bldP spid="21" grpId="1" animBg="1"/>
      <p:bldP spid="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9825" y="1250539"/>
            <a:ext cx="8224832" cy="6865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700" dirty="0"/>
              <a:t>N=3551/4286 (83%) with results reported</a:t>
            </a:r>
          </a:p>
          <a:p>
            <a:endParaRPr lang="en-GB" sz="2400" dirty="0"/>
          </a:p>
          <a:p>
            <a:endParaRPr lang="en-GB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68055"/>
              </p:ext>
            </p:extLst>
          </p:nvPr>
        </p:nvGraphicFramePr>
        <p:xfrm>
          <a:off x="747117" y="3228555"/>
          <a:ext cx="6888440" cy="3566160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2276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2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36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53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6899">
                <a:tc>
                  <a:txBody>
                    <a:bodyPr/>
                    <a:lstStyle/>
                    <a:p>
                      <a:r>
                        <a:rPr lang="en-US" sz="2700" b="0" dirty="0"/>
                        <a:t>Predictor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Adjusted Risk Ratio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95% CI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700" b="0" dirty="0">
                          <a:latin typeface="Calibri"/>
                          <a:cs typeface="Calibri"/>
                        </a:rPr>
                        <a:t>Self-test 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700" b="0" baseline="0" dirty="0">
                          <a:latin typeface="Calibri"/>
                          <a:cs typeface="Calibri"/>
                        </a:rPr>
                        <a:t>On-site</a:t>
                      </a:r>
                    </a:p>
                    <a:p>
                      <a:r>
                        <a:rPr lang="en-US" sz="2700" b="0" baseline="0" dirty="0">
                          <a:latin typeface="Calibri"/>
                          <a:cs typeface="Calibri"/>
                        </a:rPr>
                        <a:t>Off-site</a:t>
                      </a:r>
                      <a:endParaRPr lang="en-US" sz="2700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2700" b="0" kern="1200" dirty="0">
                          <a:solidFill>
                            <a:schemeClr val="lt1"/>
                          </a:solidFill>
                          <a:latin typeface="Calibri"/>
                          <a:ea typeface="+mn-ea"/>
                          <a:cs typeface="Calibri"/>
                        </a:rPr>
                        <a:t>-ref-</a:t>
                      </a:r>
                    </a:p>
                    <a:p>
                      <a:pPr algn="ctr"/>
                      <a:r>
                        <a:rPr lang="nb-NO" sz="2700" b="1" kern="1200" dirty="0">
                          <a:solidFill>
                            <a:schemeClr val="lt1"/>
                          </a:solidFill>
                          <a:latin typeface="Calibri"/>
                          <a:ea typeface="+mn-ea"/>
                          <a:cs typeface="Calibri"/>
                        </a:rPr>
                        <a:t>0.61</a:t>
                      </a:r>
                      <a:endParaRPr lang="en-US" sz="2700" b="1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0" kern="1200" dirty="0">
                        <a:solidFill>
                          <a:schemeClr val="lt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  <a:p>
                      <a:pPr algn="ctr"/>
                      <a:r>
                        <a:rPr lang="mr-IN" sz="2000" b="0" kern="1200" dirty="0">
                          <a:solidFill>
                            <a:schemeClr val="lt1"/>
                          </a:solidFill>
                          <a:latin typeface="Calibri"/>
                          <a:ea typeface="+mn-ea"/>
                          <a:cs typeface="Calibri"/>
                        </a:rPr>
                        <a:t>(0.48 - 0.78)</a:t>
                      </a:r>
                      <a:endParaRPr lang="en-US" sz="2000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700" b="0" dirty="0">
                          <a:latin typeface="Calibri"/>
                          <a:cs typeface="Calibri"/>
                        </a:rPr>
                        <a:t>Ever HIV tested before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700" b="0" dirty="0" smtClean="0">
                          <a:latin typeface="Calibri"/>
                          <a:cs typeface="Calibri"/>
                        </a:rPr>
                        <a:t>Yes</a:t>
                      </a:r>
                      <a:endParaRPr lang="en-US" sz="2700" b="0" dirty="0">
                        <a:latin typeface="Calibri"/>
                        <a:cs typeface="Calibri"/>
                      </a:endParaRPr>
                    </a:p>
                    <a:p>
                      <a:r>
                        <a:rPr lang="en-US" sz="2700" b="0" dirty="0" smtClean="0">
                          <a:latin typeface="Calibri"/>
                          <a:cs typeface="Calibri"/>
                        </a:rPr>
                        <a:t>No</a:t>
                      </a:r>
                      <a:endParaRPr lang="en-US" sz="2700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2700" b="0" kern="1200" dirty="0">
                          <a:solidFill>
                            <a:schemeClr val="lt1"/>
                          </a:solidFill>
                          <a:latin typeface="Calibri"/>
                          <a:ea typeface="+mn-ea"/>
                          <a:cs typeface="Calibri"/>
                        </a:rPr>
                        <a:t>-ref-</a:t>
                      </a:r>
                      <a:endParaRPr lang="en-US" sz="2700" b="0" kern="1200" dirty="0">
                        <a:solidFill>
                          <a:schemeClr val="lt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  <a:p>
                      <a:pPr algn="ctr"/>
                      <a:r>
                        <a:rPr lang="nb-NO" sz="2700" b="1" kern="1200" dirty="0" smtClean="0">
                          <a:solidFill>
                            <a:schemeClr val="lt1"/>
                          </a:solidFill>
                          <a:latin typeface="Calibri"/>
                          <a:ea typeface="+mn-ea"/>
                          <a:cs typeface="Calibri"/>
                        </a:rPr>
                        <a:t>1.96</a:t>
                      </a:r>
                      <a:endParaRPr lang="en-US" sz="2700" b="1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0" kern="1200" dirty="0">
                        <a:solidFill>
                          <a:schemeClr val="lt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  <a:p>
                      <a:pPr algn="ctr"/>
                      <a:r>
                        <a:rPr lang="mr-IN" sz="2000" b="0" kern="1200" dirty="0" smtClean="0">
                          <a:solidFill>
                            <a:schemeClr val="lt1"/>
                          </a:solidFill>
                          <a:latin typeface="Calibri"/>
                          <a:ea typeface="+mn-ea"/>
                          <a:cs typeface="Calibri"/>
                        </a:rPr>
                        <a:t>(</a:t>
                      </a:r>
                      <a:r>
                        <a:rPr lang="en-US" sz="2000" b="0" kern="1200" dirty="0" smtClean="0">
                          <a:solidFill>
                            <a:schemeClr val="lt1"/>
                          </a:solidFill>
                          <a:latin typeface="Calibri"/>
                          <a:ea typeface="+mn-ea"/>
                          <a:cs typeface="Calibri"/>
                        </a:rPr>
                        <a:t>1.47</a:t>
                      </a:r>
                      <a:r>
                        <a:rPr lang="mr-IN" sz="2000" b="0" kern="1200" dirty="0" smtClean="0">
                          <a:solidFill>
                            <a:schemeClr val="lt1"/>
                          </a:solidFill>
                          <a:latin typeface="Calibri"/>
                          <a:ea typeface="+mn-ea"/>
                          <a:cs typeface="Calibri"/>
                        </a:rPr>
                        <a:t> – </a:t>
                      </a:r>
                      <a:r>
                        <a:rPr lang="en-US" sz="2000" b="0" kern="1200" dirty="0" smtClean="0">
                          <a:solidFill>
                            <a:schemeClr val="lt1"/>
                          </a:solidFill>
                          <a:latin typeface="Calibri"/>
                          <a:ea typeface="+mn-ea"/>
                          <a:cs typeface="Calibri"/>
                        </a:rPr>
                        <a:t>2.63</a:t>
                      </a:r>
                      <a:r>
                        <a:rPr lang="mr-IN" sz="2000" b="0" kern="1200" dirty="0" smtClean="0">
                          <a:solidFill>
                            <a:schemeClr val="lt1"/>
                          </a:solidFill>
                          <a:latin typeface="Calibri"/>
                          <a:ea typeface="+mn-ea"/>
                          <a:cs typeface="Calibri"/>
                        </a:rPr>
                        <a:t>)</a:t>
                      </a:r>
                      <a:endParaRPr lang="en-US" sz="2000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700" b="0" dirty="0">
                          <a:latin typeface="Calibri"/>
                          <a:cs typeface="Calibri"/>
                        </a:rPr>
                        <a:t>Alcohol use</a:t>
                      </a:r>
                    </a:p>
                    <a:p>
                      <a:r>
                        <a:rPr lang="en-US" sz="2700" b="0" dirty="0">
                          <a:latin typeface="Calibri"/>
                          <a:cs typeface="Calibri"/>
                        </a:rPr>
                        <a:t>(drinks/</a:t>
                      </a:r>
                      <a:r>
                        <a:rPr lang="en-US" sz="2700" b="0" dirty="0" err="1">
                          <a:latin typeface="Calibri"/>
                          <a:cs typeface="Calibri"/>
                        </a:rPr>
                        <a:t>wk</a:t>
                      </a:r>
                      <a:r>
                        <a:rPr lang="en-US" sz="2700" b="0" dirty="0"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700" b="0" dirty="0">
                          <a:latin typeface="Calibri"/>
                          <a:cs typeface="Calibri"/>
                        </a:rPr>
                        <a:t>0-6</a:t>
                      </a:r>
                    </a:p>
                    <a:p>
                      <a:r>
                        <a:rPr lang="en-US" sz="2700" b="0" dirty="0">
                          <a:latin typeface="Calibri"/>
                          <a:cs typeface="Calibri"/>
                        </a:rPr>
                        <a:t>7+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>
                          <a:latin typeface="Calibri"/>
                          <a:cs typeface="Calibri"/>
                        </a:rPr>
                        <a:t>-ref-</a:t>
                      </a:r>
                    </a:p>
                    <a:p>
                      <a:pPr algn="ctr"/>
                      <a:r>
                        <a:rPr lang="en-US" sz="2700" b="1" dirty="0">
                          <a:latin typeface="Calibri"/>
                          <a:cs typeface="Calibri"/>
                        </a:rPr>
                        <a:t>1.85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0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de-DE" sz="20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(1.41 - 2.40)</a:t>
                      </a:r>
                      <a:endParaRPr lang="en-US" sz="2000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48747" y="354804"/>
            <a:ext cx="10826180" cy="893573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Predictors of </a:t>
            </a:r>
            <a:r>
              <a:rPr lang="en-US" dirty="0" smtClean="0"/>
              <a:t>a Positive </a:t>
            </a:r>
            <a:r>
              <a:rPr lang="en-US" dirty="0"/>
              <a:t>HIVST R</a:t>
            </a:r>
            <a:r>
              <a:rPr lang="en-US" dirty="0" smtClean="0"/>
              <a:t>esult in Men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47117" y="1818612"/>
            <a:ext cx="1102781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700" dirty="0" smtClean="0">
                <a:latin typeface="Franklin Gothic Book"/>
                <a:cs typeface="Franklin Gothic Book"/>
              </a:rPr>
              <a:t>Older age (30+), uncircumcised status,  primary education only, and unmarried status all associated with higher risks of HIVST+</a:t>
            </a:r>
          </a:p>
          <a:p>
            <a:pPr marL="285750" indent="-285750">
              <a:buFont typeface="Arial"/>
              <a:buChar char="•"/>
            </a:pPr>
            <a:r>
              <a:rPr lang="en-US" sz="2700" dirty="0" smtClean="0">
                <a:latin typeface="Franklin Gothic Book"/>
                <a:cs typeface="Franklin Gothic Book"/>
              </a:rPr>
              <a:t>No association with testing venue type, employment</a:t>
            </a:r>
            <a:endParaRPr lang="en-US" sz="2700" dirty="0">
              <a:latin typeface="Franklin Gothic Book"/>
              <a:cs typeface="Franklin Gothic Book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7635557" y="4030552"/>
            <a:ext cx="3910654" cy="923330"/>
            <a:chOff x="7635557" y="4030552"/>
            <a:chExt cx="3910654" cy="923330"/>
          </a:xfrm>
        </p:grpSpPr>
        <p:sp>
          <p:nvSpPr>
            <p:cNvPr id="7" name="TextBox 6"/>
            <p:cNvSpPr txBox="1"/>
            <p:nvPr/>
          </p:nvSpPr>
          <p:spPr>
            <a:xfrm>
              <a:off x="8123517" y="4030552"/>
              <a:ext cx="342269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dirty="0" smtClean="0"/>
                <a:t>Need </a:t>
              </a:r>
              <a:r>
                <a:rPr lang="en-US" sz="2700" b="1" dirty="0" smtClean="0"/>
                <a:t>differentiated testing services</a:t>
              </a:r>
              <a:endParaRPr lang="en-US" sz="2700" b="1" dirty="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7635557" y="4563032"/>
              <a:ext cx="487960" cy="0"/>
            </a:xfrm>
            <a:prstGeom prst="straightConnector1">
              <a:avLst/>
            </a:prstGeom>
            <a:ln w="57150" cmpd="sng">
              <a:solidFill>
                <a:schemeClr val="accent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7635556" y="5014133"/>
            <a:ext cx="4728837" cy="923330"/>
            <a:chOff x="7635556" y="5014133"/>
            <a:chExt cx="4728837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8123516" y="5014133"/>
              <a:ext cx="424087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dirty="0" smtClean="0"/>
                <a:t>HIVST reaches men who have not tested before</a:t>
              </a:r>
              <a:endParaRPr lang="en-US" sz="2700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7635556" y="5447239"/>
              <a:ext cx="487960" cy="0"/>
            </a:xfrm>
            <a:prstGeom prst="straightConnector1">
              <a:avLst/>
            </a:prstGeom>
            <a:ln w="57150" cmpd="sng">
              <a:solidFill>
                <a:schemeClr val="accent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7635557" y="5980511"/>
            <a:ext cx="4728836" cy="923330"/>
            <a:chOff x="7635557" y="5980511"/>
            <a:chExt cx="4728836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8123516" y="5980511"/>
              <a:ext cx="424087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dirty="0" smtClean="0"/>
                <a:t>HIVST reaches men at high risk due to alcohol use</a:t>
              </a:r>
              <a:endParaRPr lang="en-US" sz="2700" dirty="0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7635557" y="6460588"/>
              <a:ext cx="487960" cy="0"/>
            </a:xfrm>
            <a:prstGeom prst="straightConnector1">
              <a:avLst/>
            </a:prstGeom>
            <a:ln w="57150" cmpd="sng">
              <a:solidFill>
                <a:schemeClr val="accent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309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High rate of linkage to care among </a:t>
            </a:r>
            <a:r>
              <a:rPr lang="en-US" dirty="0" smtClean="0"/>
              <a:t>HIV+ men testing with HIVST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530527"/>
            <a:ext cx="11921882" cy="3177813"/>
          </a:xfrm>
        </p:spPr>
        <p:txBody>
          <a:bodyPr>
            <a:normAutofit lnSpcReduction="10000"/>
          </a:bodyPr>
          <a:lstStyle/>
          <a:p>
            <a:r>
              <a:rPr lang="en-US" sz="2700" dirty="0" smtClean="0"/>
              <a:t> 81% (222/274) </a:t>
            </a:r>
            <a:r>
              <a:rPr lang="en-US" sz="2700" dirty="0"/>
              <a:t>of men with positive HIVST result were successfully contacted to check linkage status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sz="2700" dirty="0" smtClean="0"/>
              <a:t>72% (159/222) of </a:t>
            </a:r>
            <a:r>
              <a:rPr lang="en-US" sz="2700" dirty="0"/>
              <a:t>contacted HIVST+ </a:t>
            </a:r>
            <a:r>
              <a:rPr lang="en-US" sz="2700" dirty="0" smtClean="0"/>
              <a:t>received confirmatory test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sz="2700" dirty="0" smtClean="0"/>
              <a:t>95% (146/153) who had a +confirmatory test initiated ART </a:t>
            </a:r>
          </a:p>
          <a:p>
            <a:pPr lvl="1"/>
            <a:r>
              <a:rPr lang="en-US" sz="2300" dirty="0" smtClean="0"/>
              <a:t>(68% overall linkage)</a:t>
            </a:r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sz="2700" dirty="0" smtClean="0"/>
              <a:t>No clear predictors of linkage to care found among men with HIVST+</a:t>
            </a:r>
          </a:p>
          <a:p>
            <a:pPr marL="0" indent="0">
              <a:buNone/>
            </a:pPr>
            <a:endParaRPr lang="en-US" sz="2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126"/>
          <a:stretch/>
        </p:blipFill>
        <p:spPr>
          <a:xfrm>
            <a:off x="1" y="6059066"/>
            <a:ext cx="747116" cy="773006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3530325" y="5165696"/>
            <a:ext cx="2841481" cy="1162282"/>
          </a:xfrm>
          <a:prstGeom prst="wedgeRoundRectCallout">
            <a:avLst>
              <a:gd name="adj1" fmla="val -21920"/>
              <a:gd name="adj2" fmla="val 86574"/>
              <a:gd name="adj3" fmla="val 16667"/>
            </a:avLst>
          </a:prstGeom>
          <a:solidFill>
            <a:schemeClr val="accent2">
              <a:lumMod val="75000"/>
            </a:scheme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/>
              <a:t>Haven’t had time </a:t>
            </a:r>
            <a:r>
              <a:rPr lang="en-US" sz="2500" dirty="0"/>
              <a:t>to go to </a:t>
            </a:r>
            <a:r>
              <a:rPr lang="en-US" sz="2500" dirty="0" smtClean="0"/>
              <a:t>clinic</a:t>
            </a:r>
            <a:endParaRPr lang="en-US" sz="2500" dirty="0"/>
          </a:p>
        </p:txBody>
      </p:sp>
      <p:sp>
        <p:nvSpPr>
          <p:cNvPr id="7" name="Oval Callout 6"/>
          <p:cNvSpPr/>
          <p:nvPr/>
        </p:nvSpPr>
        <p:spPr>
          <a:xfrm>
            <a:off x="6199596" y="4907411"/>
            <a:ext cx="3643367" cy="1528185"/>
          </a:xfrm>
          <a:prstGeom prst="wedgeEllipseCallout">
            <a:avLst>
              <a:gd name="adj1" fmla="val -35698"/>
              <a:gd name="adj2" fmla="val 56866"/>
            </a:avLst>
          </a:prstGeom>
          <a:solidFill>
            <a:schemeClr val="accent6">
              <a:lumMod val="75000"/>
            </a:scheme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 am </a:t>
            </a:r>
            <a:r>
              <a:rPr lang="en-US" sz="2400" dirty="0"/>
              <a:t>working during the time when clinic is </a:t>
            </a:r>
            <a:r>
              <a:rPr lang="en-US" sz="2400" dirty="0" smtClean="0"/>
              <a:t>open</a:t>
            </a:r>
            <a:endParaRPr lang="en-US" sz="2400" dirty="0"/>
          </a:p>
        </p:txBody>
      </p:sp>
      <p:sp>
        <p:nvSpPr>
          <p:cNvPr id="6" name="Oval Callout 5"/>
          <p:cNvSpPr/>
          <p:nvPr/>
        </p:nvSpPr>
        <p:spPr>
          <a:xfrm>
            <a:off x="9256341" y="4595452"/>
            <a:ext cx="2919541" cy="1463614"/>
          </a:xfrm>
          <a:prstGeom prst="wedgeEllipseCallout">
            <a:avLst>
              <a:gd name="adj1" fmla="val -28684"/>
              <a:gd name="adj2" fmla="val 80147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</a:t>
            </a:r>
            <a:r>
              <a:rPr lang="en-US" sz="2400" dirty="0" smtClean="0"/>
              <a:t>here </a:t>
            </a:r>
            <a:r>
              <a:rPr lang="en-US" sz="2400" dirty="0"/>
              <a:t>will be long queues at </a:t>
            </a:r>
            <a:r>
              <a:rPr lang="en-US" sz="2400" dirty="0" smtClean="0"/>
              <a:t>clinic</a:t>
            </a:r>
            <a:r>
              <a:rPr lang="en-US" sz="2400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4524" y="4595452"/>
            <a:ext cx="575507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latin typeface="Franklin Gothic Book"/>
                <a:cs typeface="Franklin Gothic Book"/>
              </a:rPr>
              <a:t>Reasons given for not linking to care:</a:t>
            </a:r>
            <a:endParaRPr lang="en-US" sz="2700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82599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Lessons learned &amp; Limitations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7117" y="1456716"/>
            <a:ext cx="10894293" cy="4849737"/>
          </a:xfrm>
        </p:spPr>
        <p:txBody>
          <a:bodyPr>
            <a:normAutofit/>
          </a:bodyPr>
          <a:lstStyle/>
          <a:p>
            <a:r>
              <a:rPr lang="en-GB" sz="2800" dirty="0" smtClean="0"/>
              <a:t>Self-reported results, linkage</a:t>
            </a:r>
          </a:p>
          <a:p>
            <a:pPr lvl="1"/>
            <a:r>
              <a:rPr lang="en-GB" sz="2400" dirty="0" smtClean="0"/>
              <a:t>Subset validated with clinic records</a:t>
            </a:r>
          </a:p>
          <a:p>
            <a:pPr marL="457200" lvl="1" indent="0">
              <a:buNone/>
            </a:pPr>
            <a:endParaRPr lang="en-GB" sz="2400" dirty="0" smtClean="0"/>
          </a:p>
          <a:p>
            <a:r>
              <a:rPr lang="en-GB" sz="2800" dirty="0" smtClean="0"/>
              <a:t>HIVST overcomes barriers </a:t>
            </a:r>
            <a:r>
              <a:rPr lang="en-GB" sz="2800" dirty="0"/>
              <a:t>to </a:t>
            </a:r>
            <a:r>
              <a:rPr lang="en-GB" sz="2800" u="sng" dirty="0"/>
              <a:t>testing</a:t>
            </a:r>
            <a:r>
              <a:rPr lang="en-GB" sz="2800" dirty="0"/>
              <a:t> </a:t>
            </a:r>
            <a:r>
              <a:rPr lang="en-GB" sz="2800" dirty="0" smtClean="0"/>
              <a:t>but not barriers </a:t>
            </a:r>
            <a:r>
              <a:rPr lang="en-GB" sz="2800" dirty="0"/>
              <a:t>to </a:t>
            </a:r>
            <a:r>
              <a:rPr lang="en-GB" sz="2800" u="sng" dirty="0" smtClean="0"/>
              <a:t>linkage</a:t>
            </a:r>
            <a:endParaRPr lang="en-GB" sz="2800" dirty="0"/>
          </a:p>
          <a:p>
            <a:pPr lvl="1"/>
            <a:r>
              <a:rPr lang="en-GB" sz="2400" dirty="0" smtClean="0"/>
              <a:t>Convenience, Time</a:t>
            </a:r>
          </a:p>
          <a:p>
            <a:pPr lvl="1"/>
            <a:r>
              <a:rPr lang="en-GB" sz="2400" dirty="0" smtClean="0"/>
              <a:t>Transport</a:t>
            </a:r>
          </a:p>
          <a:p>
            <a:pPr lvl="1"/>
            <a:r>
              <a:rPr lang="en-GB" sz="2400" dirty="0" smtClean="0"/>
              <a:t> Work</a:t>
            </a:r>
          </a:p>
          <a:p>
            <a:pPr lvl="1"/>
            <a:r>
              <a:rPr lang="en-GB" sz="2400" dirty="0"/>
              <a:t>S</a:t>
            </a:r>
            <a:r>
              <a:rPr lang="en-GB" sz="2400" dirty="0" smtClean="0"/>
              <a:t>tigma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126"/>
          <a:stretch/>
        </p:blipFill>
        <p:spPr>
          <a:xfrm>
            <a:off x="1" y="6059066"/>
            <a:ext cx="747116" cy="77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14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0031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7118" y="1169751"/>
            <a:ext cx="10835282" cy="5154004"/>
          </a:xfrm>
        </p:spPr>
        <p:txBody>
          <a:bodyPr>
            <a:noAutofit/>
          </a:bodyPr>
          <a:lstStyle/>
          <a:p>
            <a:r>
              <a:rPr lang="en-GB" sz="2800" dirty="0"/>
              <a:t>Rapid deployment of kits </a:t>
            </a:r>
            <a:r>
              <a:rPr lang="en-GB" sz="2800" b="1" u="sng" dirty="0" smtClean="0"/>
              <a:t>with support</a:t>
            </a:r>
            <a:r>
              <a:rPr lang="en-GB" sz="2800" b="1" dirty="0" smtClean="0"/>
              <a:t> </a:t>
            </a:r>
            <a:r>
              <a:rPr lang="en-GB" sz="2800" dirty="0" smtClean="0"/>
              <a:t>is </a:t>
            </a:r>
            <a:r>
              <a:rPr lang="en-GB" sz="2800" dirty="0"/>
              <a:t>a feasible approach to reach men (~1000 kits per month)</a:t>
            </a:r>
          </a:p>
          <a:p>
            <a:r>
              <a:rPr lang="en-GB" sz="2800" dirty="0"/>
              <a:t>“Differentiated testing” </a:t>
            </a:r>
            <a:r>
              <a:rPr lang="en-GB" sz="2800" dirty="0" smtClean="0"/>
              <a:t>important</a:t>
            </a:r>
          </a:p>
          <a:p>
            <a:pPr lvl="1"/>
            <a:r>
              <a:rPr lang="en-GB" sz="2400" dirty="0" smtClean="0"/>
              <a:t>Test kit type option </a:t>
            </a:r>
          </a:p>
          <a:p>
            <a:pPr lvl="1"/>
            <a:r>
              <a:rPr lang="en-GB" sz="2400" dirty="0" smtClean="0">
                <a:sym typeface="Wingdings"/>
              </a:rPr>
              <a:t>Demonstration &amp; directly-assisted testing options</a:t>
            </a:r>
            <a:endParaRPr lang="en-GB" sz="2400" dirty="0">
              <a:sym typeface="Wingdings"/>
            </a:endParaRPr>
          </a:p>
          <a:p>
            <a:pPr lvl="1"/>
            <a:r>
              <a:rPr lang="en-GB" sz="2400" dirty="0" smtClean="0">
                <a:sym typeface="Wingdings"/>
              </a:rPr>
              <a:t>Multiple venues</a:t>
            </a:r>
          </a:p>
          <a:p>
            <a:r>
              <a:rPr lang="en-GB" sz="2800" dirty="0" smtClean="0">
                <a:sym typeface="Wingdings"/>
              </a:rPr>
              <a:t>Minimal incentives facilitated some results reporting &amp; engagement</a:t>
            </a:r>
          </a:p>
          <a:p>
            <a:r>
              <a:rPr lang="en-GB" sz="2800" dirty="0" smtClean="0">
                <a:sym typeface="Wingdings"/>
              </a:rPr>
              <a:t>High </a:t>
            </a:r>
            <a:r>
              <a:rPr lang="en-GB" sz="2800" dirty="0">
                <a:sym typeface="Wingdings"/>
              </a:rPr>
              <a:t>rate of linkage/ART initiation among men who could be </a:t>
            </a:r>
            <a:r>
              <a:rPr lang="en-GB" sz="2800" dirty="0" smtClean="0">
                <a:sym typeface="Wingdings"/>
              </a:rPr>
              <a:t>contacted (68%)</a:t>
            </a:r>
            <a:endParaRPr lang="en-GB" sz="2800" dirty="0">
              <a:sym typeface="Wingdings"/>
            </a:endParaRPr>
          </a:p>
          <a:p>
            <a:r>
              <a:rPr lang="en-GB" sz="2800" u="sng" dirty="0" smtClean="0">
                <a:sym typeface="Wingdings"/>
              </a:rPr>
              <a:t>Next steps</a:t>
            </a:r>
            <a:r>
              <a:rPr lang="en-GB" sz="2800" dirty="0" smtClean="0">
                <a:sym typeface="Wingdings"/>
              </a:rPr>
              <a:t>: improve linkage to both HIV care and prevention</a:t>
            </a:r>
            <a:endParaRPr lang="en-GB" sz="2800" dirty="0">
              <a:sym typeface="Wingding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126"/>
          <a:stretch/>
        </p:blipFill>
        <p:spPr>
          <a:xfrm>
            <a:off x="1" y="6059066"/>
            <a:ext cx="747116" cy="77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90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9"/>
            <a:ext cx="7130782" cy="1143000"/>
          </a:xfrm>
        </p:spPr>
        <p:txBody>
          <a:bodyPr>
            <a:normAutofit/>
          </a:bodyPr>
          <a:lstStyle/>
          <a:p>
            <a:r>
              <a:rPr lang="en-US" dirty="0"/>
              <a:t>Study Team &amp; Support</a:t>
            </a:r>
          </a:p>
        </p:txBody>
      </p:sp>
      <p:pic>
        <p:nvPicPr>
          <p:cNvPr id="5" name="Picture 4" descr="BMGF-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667" y="4640612"/>
            <a:ext cx="1905000" cy="1340556"/>
          </a:xfrm>
          <a:prstGeom prst="rect">
            <a:avLst/>
          </a:prstGeom>
        </p:spPr>
      </p:pic>
      <p:pic>
        <p:nvPicPr>
          <p:cNvPr id="6" name="Picture 5" descr="KZN DoH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76" y="5558947"/>
            <a:ext cx="2034815" cy="572703"/>
          </a:xfrm>
          <a:prstGeom prst="rect">
            <a:avLst/>
          </a:prstGeom>
        </p:spPr>
      </p:pic>
      <p:pic>
        <p:nvPicPr>
          <p:cNvPr id="7" name="Picture 6" descr="HSRC Logo 2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991" y="3482660"/>
            <a:ext cx="2408610" cy="891623"/>
          </a:xfrm>
          <a:prstGeom prst="rect">
            <a:avLst/>
          </a:prstGeom>
        </p:spPr>
      </p:pic>
      <p:pic>
        <p:nvPicPr>
          <p:cNvPr id="8" name="Picture 7" descr="AHRI Logo final-02_0.jpeg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6" t="25489" r="4963" b="25875"/>
          <a:stretch/>
        </p:blipFill>
        <p:spPr>
          <a:xfrm>
            <a:off x="2163634" y="4681438"/>
            <a:ext cx="2461527" cy="759876"/>
          </a:xfrm>
          <a:prstGeom prst="rect">
            <a:avLst/>
          </a:prstGeom>
        </p:spPr>
      </p:pic>
      <p:pic>
        <p:nvPicPr>
          <p:cNvPr id="9" name="Picture 8" descr="International-Clinical-Research-Center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131" y="1534807"/>
            <a:ext cx="2348349" cy="18325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126"/>
          <a:stretch/>
        </p:blipFill>
        <p:spPr>
          <a:xfrm>
            <a:off x="136791" y="2062028"/>
            <a:ext cx="2000429" cy="206974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8140" y="4116096"/>
            <a:ext cx="1912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DO ART Study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8124" y="2864860"/>
            <a:ext cx="4264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Principal Investigator: </a:t>
            </a:r>
            <a:r>
              <a:rPr lang="en-US" dirty="0" err="1"/>
              <a:t>Ruanne</a:t>
            </a:r>
            <a:r>
              <a:rPr lang="en-US" dirty="0"/>
              <a:t> Barnabas</a:t>
            </a:r>
          </a:p>
          <a:p>
            <a:r>
              <a:rPr lang="en-US" dirty="0"/>
              <a:t>Protocol co-chair: Connie </a:t>
            </a:r>
            <a:r>
              <a:rPr lang="en-US" dirty="0" err="1"/>
              <a:t>Celum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652132" y="3613114"/>
            <a:ext cx="2826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Site PIs: </a:t>
            </a:r>
            <a:r>
              <a:rPr lang="en-US" dirty="0"/>
              <a:t>Heidi van </a:t>
            </a:r>
            <a:r>
              <a:rPr lang="en-US" dirty="0" err="1"/>
              <a:t>Rooyen</a:t>
            </a:r>
            <a:r>
              <a:rPr lang="en-US" dirty="0"/>
              <a:t>, Alastair van </a:t>
            </a:r>
            <a:r>
              <a:rPr lang="en-US" dirty="0" err="1"/>
              <a:t>Heerden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679104" y="4721980"/>
            <a:ext cx="2826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Site PIs: </a:t>
            </a:r>
            <a:r>
              <a:rPr lang="en-US" dirty="0" err="1"/>
              <a:t>Deenan</a:t>
            </a:r>
            <a:r>
              <a:rPr lang="en-US" dirty="0"/>
              <a:t> </a:t>
            </a:r>
            <a:r>
              <a:rPr lang="en-US" dirty="0" err="1"/>
              <a:t>Pillay</a:t>
            </a:r>
            <a:r>
              <a:rPr lang="en-US" dirty="0"/>
              <a:t>, Olivier </a:t>
            </a:r>
            <a:r>
              <a:rPr lang="en-US" dirty="0" err="1"/>
              <a:t>Koole</a:t>
            </a:r>
            <a:endParaRPr lang="en-US" dirty="0"/>
          </a:p>
        </p:txBody>
      </p:sp>
      <p:pic>
        <p:nvPicPr>
          <p:cNvPr id="3" name="Picture 2" descr="c5Wi9BwFSMeKjudduwkEyQ_thumb_16a2d.jpg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7" b="14185"/>
          <a:stretch/>
        </p:blipFill>
        <p:spPr>
          <a:xfrm>
            <a:off x="9174726" y="2864860"/>
            <a:ext cx="2466941" cy="1546043"/>
          </a:xfrm>
          <a:prstGeom prst="rect">
            <a:avLst/>
          </a:prstGeom>
        </p:spPr>
      </p:pic>
      <p:pic>
        <p:nvPicPr>
          <p:cNvPr id="15" name="Picture 14" descr="xG6wI1lBS7qO7tnxNrLhxg_thumb_16f3c.jpg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726" y="1190760"/>
            <a:ext cx="2466941" cy="1635567"/>
          </a:xfrm>
          <a:prstGeom prst="rect">
            <a:avLst/>
          </a:prstGeom>
        </p:spPr>
      </p:pic>
      <p:pic>
        <p:nvPicPr>
          <p:cNvPr id="4" name="Picture 3" descr="UNADJUSTEDNONRAW_thumb_17651.jpg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60" t="11151" r="10904"/>
          <a:stretch/>
        </p:blipFill>
        <p:spPr>
          <a:xfrm>
            <a:off x="7180680" y="1171996"/>
            <a:ext cx="1994046" cy="166644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175000" y="5670406"/>
            <a:ext cx="599972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n>
                  <a:solidFill>
                    <a:srgbClr val="000000"/>
                  </a:solidFill>
                </a:ln>
              </a:rPr>
              <a:t>We are grateful to all participants in the study</a:t>
            </a:r>
            <a:endParaRPr lang="en-US" sz="2400" dirty="0">
              <a:ln>
                <a:solidFill>
                  <a:srgbClr val="0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39318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3714" y="812701"/>
            <a:ext cx="10419206" cy="441576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6000" dirty="0"/>
              <a:t>Rapid HIVST distribution with non-intensive staff support is a feasible, acceptable approach to identify HIV+ men and link them to care &amp; ART in South Africa.</a:t>
            </a:r>
          </a:p>
          <a:p>
            <a:pPr marL="0" indent="0">
              <a:buNone/>
            </a:pPr>
            <a:endParaRPr lang="en-GB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126"/>
          <a:stretch/>
        </p:blipFill>
        <p:spPr>
          <a:xfrm>
            <a:off x="5403120" y="5139232"/>
            <a:ext cx="940854" cy="97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46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667" y="2130427"/>
            <a:ext cx="11362266" cy="1470025"/>
          </a:xfrm>
        </p:spPr>
        <p:txBody>
          <a:bodyPr>
            <a:normAutofit fontScale="90000"/>
          </a:bodyPr>
          <a:lstStyle/>
          <a:p>
            <a:r>
              <a:rPr lang="en-US" b="0" dirty="0"/>
              <a:t>Closing the testing gap: </a:t>
            </a:r>
            <a:br>
              <a:rPr lang="en-US" b="0" dirty="0"/>
            </a:br>
            <a:r>
              <a:rPr lang="en-US" b="0" dirty="0"/>
              <a:t>High uptake of HIV self-testing among men in rural and </a:t>
            </a:r>
            <a:r>
              <a:rPr lang="en-US" b="0" dirty="0" err="1" smtClean="0"/>
              <a:t>peri</a:t>
            </a:r>
            <a:r>
              <a:rPr lang="en-US" b="0" dirty="0" smtClean="0"/>
              <a:t>-urban </a:t>
            </a:r>
            <a:r>
              <a:rPr lang="en-US" b="0" dirty="0"/>
              <a:t>KwaZulu-Natal, South Africa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7333" y="4114797"/>
            <a:ext cx="11176000" cy="1225946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/>
              <a:t>Adrienne E Shapiro</a:t>
            </a:r>
            <a:r>
              <a:rPr lang="en-US" dirty="0"/>
              <a:t>, Alistair van </a:t>
            </a:r>
            <a:r>
              <a:rPr lang="en-US" dirty="0" err="1"/>
              <a:t>Heerden</a:t>
            </a:r>
            <a:r>
              <a:rPr lang="en-US" dirty="0"/>
              <a:t>, </a:t>
            </a:r>
            <a:r>
              <a:rPr lang="en-US" dirty="0" err="1"/>
              <a:t>Meighan</a:t>
            </a:r>
            <a:r>
              <a:rPr lang="en-US" dirty="0"/>
              <a:t> </a:t>
            </a:r>
            <a:r>
              <a:rPr lang="en-US" dirty="0" err="1"/>
              <a:t>Krows</a:t>
            </a:r>
            <a:r>
              <a:rPr lang="en-US" dirty="0"/>
              <a:t>, Kombi </a:t>
            </a:r>
            <a:r>
              <a:rPr lang="en-US" dirty="0" err="1"/>
              <a:t>Sausi</a:t>
            </a:r>
            <a:r>
              <a:rPr lang="en-US" dirty="0"/>
              <a:t>, </a:t>
            </a:r>
            <a:r>
              <a:rPr lang="en-US" dirty="0" err="1"/>
              <a:t>Nsika</a:t>
            </a:r>
            <a:r>
              <a:rPr lang="en-US" dirty="0"/>
              <a:t> </a:t>
            </a:r>
            <a:r>
              <a:rPr lang="en-US" dirty="0" err="1"/>
              <a:t>Sithole</a:t>
            </a:r>
            <a:r>
              <a:rPr lang="en-US" dirty="0"/>
              <a:t>, </a:t>
            </a:r>
            <a:r>
              <a:rPr lang="en-US" dirty="0" err="1"/>
              <a:t>Torin</a:t>
            </a:r>
            <a:r>
              <a:rPr lang="en-US" dirty="0"/>
              <a:t> T </a:t>
            </a:r>
            <a:r>
              <a:rPr lang="en-US" dirty="0" err="1"/>
              <a:t>Schaafsma</a:t>
            </a:r>
            <a:r>
              <a:rPr lang="en-US" dirty="0"/>
              <a:t>, Olivier </a:t>
            </a:r>
            <a:r>
              <a:rPr lang="en-US" dirty="0" err="1"/>
              <a:t>Koole</a:t>
            </a:r>
            <a:r>
              <a:rPr lang="en-US" dirty="0"/>
              <a:t>, Heidi van </a:t>
            </a:r>
            <a:r>
              <a:rPr lang="en-US" dirty="0" err="1"/>
              <a:t>Rooyen</a:t>
            </a:r>
            <a:r>
              <a:rPr lang="en-US" dirty="0"/>
              <a:t>, </a:t>
            </a:r>
            <a:r>
              <a:rPr lang="en-US" dirty="0" err="1"/>
              <a:t>Deenan</a:t>
            </a:r>
            <a:r>
              <a:rPr lang="en-US" dirty="0"/>
              <a:t> </a:t>
            </a:r>
            <a:r>
              <a:rPr lang="en-US" dirty="0" err="1"/>
              <a:t>Pillay</a:t>
            </a:r>
            <a:r>
              <a:rPr lang="en-US" dirty="0"/>
              <a:t>, Connie L </a:t>
            </a:r>
            <a:r>
              <a:rPr lang="en-US" dirty="0" err="1"/>
              <a:t>Celum</a:t>
            </a:r>
            <a:r>
              <a:rPr lang="en-US" dirty="0"/>
              <a:t>, </a:t>
            </a:r>
            <a:r>
              <a:rPr lang="en-US" dirty="0" err="1"/>
              <a:t>Ruanne</a:t>
            </a:r>
            <a:r>
              <a:rPr lang="en-US" dirty="0"/>
              <a:t> V Barnabas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388" y="5567654"/>
            <a:ext cx="266777" cy="26677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95841" y="5490512"/>
            <a:ext cx="1461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@</a:t>
            </a:r>
            <a:r>
              <a:rPr lang="en-US" dirty="0" err="1" smtClean="0">
                <a:solidFill>
                  <a:srgbClr val="FF0000"/>
                </a:solidFill>
              </a:rPr>
              <a:t>DrAShapiro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22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 have no conflicts of interest to declare</a:t>
            </a:r>
          </a:p>
        </p:txBody>
      </p:sp>
    </p:spTree>
    <p:extLst>
      <p:ext uri="{BB962C8B-B14F-4D97-AF65-F5344CB8AC3E}">
        <p14:creationId xmlns:p14="http://schemas.microsoft.com/office/powerpoint/2010/main" val="123189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" y="289882"/>
            <a:ext cx="12080538" cy="100170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Men are missing from the HIV continuum of care, </a:t>
            </a:r>
            <a:br>
              <a:rPr lang="en-US" dirty="0" smtClean="0"/>
            </a:br>
            <a:r>
              <a:rPr lang="en-US" dirty="0" smtClean="0"/>
              <a:t>starting with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82" y="1642897"/>
            <a:ext cx="6611448" cy="4823018"/>
          </a:xfrm>
        </p:spPr>
        <p:txBody>
          <a:bodyPr>
            <a:normAutofit/>
          </a:bodyPr>
          <a:lstStyle/>
          <a:p>
            <a:r>
              <a:rPr lang="en-US" dirty="0" smtClean="0"/>
              <a:t>Men test less in LMICs</a:t>
            </a:r>
          </a:p>
          <a:p>
            <a:pPr marL="0" indent="0">
              <a:buNone/>
            </a:pPr>
            <a:endParaRPr lang="en-US" sz="800" dirty="0" smtClean="0"/>
          </a:p>
          <a:p>
            <a:r>
              <a:rPr lang="en-US" dirty="0" smtClean="0"/>
              <a:t>South Africa introduced self-testing guidelines (2018) following WHO guidelines (2016) for HIV self-testing (HIVST)</a:t>
            </a:r>
          </a:p>
          <a:p>
            <a:pPr marL="0" indent="0">
              <a:buNone/>
            </a:pPr>
            <a:endParaRPr lang="en-US" sz="800" dirty="0" smtClean="0"/>
          </a:p>
          <a:p>
            <a:r>
              <a:rPr lang="en-US" dirty="0" smtClean="0"/>
              <a:t>Need to know how best to provide access to testing for men using HIVST &amp; link to care/prevention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3"/>
          <a:srcRect l="46155" t="37407" r="25015" b="11369"/>
          <a:stretch/>
        </p:blipFill>
        <p:spPr>
          <a:xfrm>
            <a:off x="8485875" y="1503237"/>
            <a:ext cx="3019379" cy="27545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3118" y="4177696"/>
            <a:ext cx="1786530" cy="27332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1808" y="4238747"/>
            <a:ext cx="1909029" cy="26573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91955" y="1344116"/>
            <a:ext cx="420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Franklin Gothic Book"/>
                <a:cs typeface="Franklin Gothic Book"/>
              </a:rPr>
              <a:t>Proportion of HIV tests performed globally</a:t>
            </a:r>
            <a:endParaRPr lang="en-US" dirty="0">
              <a:latin typeface="Franklin Gothic Book"/>
              <a:cs typeface="Franklin Gothic Boo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42559" y="3789624"/>
            <a:ext cx="125536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</a:rPr>
              <a:t>WHO 2015</a:t>
            </a:r>
            <a:endParaRPr lang="en-US" sz="15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02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9"/>
            <a:ext cx="8584673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Engaging Men with HIVST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619" y="1577489"/>
            <a:ext cx="7639819" cy="4481577"/>
          </a:xfrm>
        </p:spPr>
        <p:txBody>
          <a:bodyPr>
            <a:normAutofit/>
          </a:bodyPr>
          <a:lstStyle/>
          <a:p>
            <a:r>
              <a:rPr lang="en-GB" sz="2400" dirty="0"/>
              <a:t>Implementation study of multi-</a:t>
            </a:r>
            <a:r>
              <a:rPr lang="en-GB" sz="2400" dirty="0" smtClean="0"/>
              <a:t>venue community-based </a:t>
            </a:r>
            <a:r>
              <a:rPr lang="en-GB" sz="2400" dirty="0"/>
              <a:t>HIVST distribution targeting men</a:t>
            </a:r>
          </a:p>
          <a:p>
            <a:r>
              <a:rPr lang="en-GB" sz="2400" dirty="0" smtClean="0"/>
              <a:t>2 </a:t>
            </a:r>
            <a:r>
              <a:rPr lang="en-GB" sz="2400" dirty="0"/>
              <a:t>regions of KwaZulu-Natal, South Africa </a:t>
            </a:r>
          </a:p>
          <a:p>
            <a:pPr lvl="1"/>
            <a:r>
              <a:rPr lang="en-GB" sz="2000" dirty="0"/>
              <a:t>(</a:t>
            </a:r>
            <a:r>
              <a:rPr lang="en-GB" sz="2000" dirty="0" err="1"/>
              <a:t>Umgungundlovu</a:t>
            </a:r>
            <a:r>
              <a:rPr lang="en-GB" sz="2000" dirty="0"/>
              <a:t>, </a:t>
            </a:r>
            <a:r>
              <a:rPr lang="en-GB" sz="2000" dirty="0" err="1"/>
              <a:t>Umkhanyakude</a:t>
            </a:r>
            <a:r>
              <a:rPr lang="en-GB" sz="2000" dirty="0"/>
              <a:t>)</a:t>
            </a:r>
          </a:p>
          <a:p>
            <a:r>
              <a:rPr lang="en-GB" sz="2400" dirty="0"/>
              <a:t>Choice of 2 HIVST options: oral-fluid or blood-based testing</a:t>
            </a:r>
          </a:p>
          <a:p>
            <a:r>
              <a:rPr lang="en-GB" sz="2400" dirty="0"/>
              <a:t>In-person and/or video demonstration of how to use </a:t>
            </a:r>
            <a:r>
              <a:rPr lang="en-GB" sz="2400" dirty="0" smtClean="0"/>
              <a:t>each test</a:t>
            </a:r>
            <a:endParaRPr lang="en-GB" sz="2400" dirty="0"/>
          </a:p>
          <a:p>
            <a:r>
              <a:rPr lang="en-GB" sz="2400" dirty="0"/>
              <a:t>Pictorial instructions provided in each kit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788685" y="0"/>
            <a:ext cx="4403315" cy="2577002"/>
            <a:chOff x="8071731" y="1417640"/>
            <a:chExt cx="4120269" cy="2198797"/>
          </a:xfrm>
        </p:grpSpPr>
        <p:grpSp>
          <p:nvGrpSpPr>
            <p:cNvPr id="4" name="Group 3"/>
            <p:cNvGrpSpPr>
              <a:grpSpLocks noChangeAspect="1"/>
            </p:cNvGrpSpPr>
            <p:nvPr/>
          </p:nvGrpSpPr>
          <p:grpSpPr>
            <a:xfrm>
              <a:off x="8071731" y="1417640"/>
              <a:ext cx="4120269" cy="2198797"/>
              <a:chOff x="5871619" y="195738"/>
              <a:chExt cx="2926797" cy="1561894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3" cstate="print">
                <a:clrChange>
                  <a:clrFrom>
                    <a:srgbClr val="BBE7FF"/>
                  </a:clrFrom>
                  <a:clrTo>
                    <a:srgbClr val="BBE7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871619" y="195738"/>
                <a:ext cx="2926797" cy="1561894"/>
              </a:xfrm>
              <a:prstGeom prst="rect">
                <a:avLst/>
              </a:prstGeom>
            </p:spPr>
          </p:pic>
          <p:sp>
            <p:nvSpPr>
              <p:cNvPr id="6" name="5-Point Star 5"/>
              <p:cNvSpPr/>
              <p:nvPr/>
            </p:nvSpPr>
            <p:spPr>
              <a:xfrm>
                <a:off x="8142795" y="1063229"/>
                <a:ext cx="143395" cy="145199"/>
              </a:xfrm>
              <a:prstGeom prst="star5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5-Point Star 7"/>
            <p:cNvSpPr/>
            <p:nvPr/>
          </p:nvSpPr>
          <p:spPr>
            <a:xfrm>
              <a:off x="11711578" y="2320357"/>
              <a:ext cx="201868" cy="204408"/>
            </a:xfrm>
            <a:prstGeom prst="star5">
              <a:avLst/>
            </a:prstGeom>
            <a:solidFill>
              <a:schemeClr val="accent6"/>
            </a:solidFill>
            <a:ln>
              <a:solidFill>
                <a:srgbClr val="F7964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Content Placeholder 3" descr="UNADJUSTEDNONRAW_thumb_17942.jp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" t="30673" r="19057" b="18995"/>
          <a:stretch/>
        </p:blipFill>
        <p:spPr>
          <a:xfrm>
            <a:off x="7742264" y="2614350"/>
            <a:ext cx="4449735" cy="3697437"/>
          </a:xfrm>
          <a:prstGeom prst="rect">
            <a:avLst/>
          </a:prstGeom>
        </p:spPr>
      </p:pic>
      <p:pic>
        <p:nvPicPr>
          <p:cNvPr id="17" name="Picture 16" descr="UNADJUSTEDNONRAW_thumb_178fc.jpg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80" t="8492" r="21778" b="60398"/>
          <a:stretch/>
        </p:blipFill>
        <p:spPr>
          <a:xfrm>
            <a:off x="3754887" y="5155065"/>
            <a:ext cx="1576768" cy="9180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126"/>
          <a:stretch/>
        </p:blipFill>
        <p:spPr>
          <a:xfrm>
            <a:off x="1" y="6059066"/>
            <a:ext cx="747116" cy="773006"/>
          </a:xfrm>
          <a:prstGeom prst="rect">
            <a:avLst/>
          </a:prstGeom>
        </p:spPr>
      </p:pic>
      <p:pic>
        <p:nvPicPr>
          <p:cNvPr id="7" name="Picture 6" descr="UNADJUSTEDNONRAW_thumb_16f48.jp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2" b="60250"/>
          <a:stretch/>
        </p:blipFill>
        <p:spPr>
          <a:xfrm>
            <a:off x="950100" y="5224872"/>
            <a:ext cx="1963651" cy="84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24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6896"/>
            <a:ext cx="112913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HIVST demonstration &amp; distribution in </a:t>
            </a:r>
            <a:r>
              <a:rPr lang="en-US" dirty="0"/>
              <a:t>diverse settings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931" y="1429896"/>
            <a:ext cx="6924569" cy="4359021"/>
          </a:xfrm>
        </p:spPr>
        <p:txBody>
          <a:bodyPr>
            <a:normAutofit/>
          </a:bodyPr>
          <a:lstStyle/>
          <a:p>
            <a:r>
              <a:rPr lang="en-GB" sz="2800" dirty="0"/>
              <a:t>Distribution venues:</a:t>
            </a:r>
          </a:p>
          <a:p>
            <a:pPr lvl="1"/>
            <a:r>
              <a:rPr lang="en-GB" sz="2500" dirty="0"/>
              <a:t>Community points (mobile van</a:t>
            </a:r>
            <a:r>
              <a:rPr lang="en-GB" sz="2500" dirty="0" smtClean="0"/>
              <a:t>)</a:t>
            </a:r>
          </a:p>
          <a:p>
            <a:pPr lvl="1"/>
            <a:endParaRPr lang="en-GB" sz="1000" dirty="0"/>
          </a:p>
          <a:p>
            <a:pPr lvl="1"/>
            <a:r>
              <a:rPr lang="en-GB" sz="2500" dirty="0"/>
              <a:t>Workplaces (construction sites, factories, industrial farms, taxi ranks</a:t>
            </a:r>
            <a:r>
              <a:rPr lang="en-GB" sz="2500" dirty="0" smtClean="0"/>
              <a:t>)</a:t>
            </a:r>
          </a:p>
          <a:p>
            <a:pPr marL="457200" lvl="1" indent="0">
              <a:buNone/>
            </a:pPr>
            <a:endParaRPr lang="en-GB" sz="1000" dirty="0"/>
          </a:p>
          <a:p>
            <a:pPr lvl="1"/>
            <a:r>
              <a:rPr lang="en-GB" sz="2500" dirty="0"/>
              <a:t>Social venues </a:t>
            </a:r>
            <a:r>
              <a:rPr lang="en-GB" sz="2500" dirty="0" smtClean="0"/>
              <a:t>(taverns</a:t>
            </a:r>
            <a:r>
              <a:rPr lang="en-GB" sz="2500" dirty="0"/>
              <a:t>, bottle </a:t>
            </a:r>
            <a:r>
              <a:rPr lang="en-GB" sz="2500" dirty="0" smtClean="0"/>
              <a:t>shops, </a:t>
            </a:r>
            <a:r>
              <a:rPr lang="en-GB" sz="2500" dirty="0"/>
              <a:t>sporting events</a:t>
            </a:r>
            <a:r>
              <a:rPr lang="en-GB" sz="2500" dirty="0" smtClean="0"/>
              <a:t>)</a:t>
            </a:r>
          </a:p>
          <a:p>
            <a:pPr marL="457200" lvl="1" indent="0">
              <a:buNone/>
            </a:pPr>
            <a:endParaRPr lang="en-GB" sz="1000" dirty="0"/>
          </a:p>
          <a:p>
            <a:pPr lvl="1"/>
            <a:r>
              <a:rPr lang="en-GB" sz="2500" dirty="0" smtClean="0"/>
              <a:t>Index (HIV+) partner </a:t>
            </a:r>
            <a:r>
              <a:rPr lang="en-GB" sz="2500" dirty="0"/>
              <a:t>distribution</a:t>
            </a:r>
          </a:p>
        </p:txBody>
      </p:sp>
      <p:pic>
        <p:nvPicPr>
          <p:cNvPr id="7" name="Picture 6" descr="PHOTO-2019-07-17-13-41-3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10"/>
          <a:stretch/>
        </p:blipFill>
        <p:spPr>
          <a:xfrm>
            <a:off x="7048500" y="1429896"/>
            <a:ext cx="5143500" cy="4724504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8940094" y="4578302"/>
            <a:ext cx="1176708" cy="784305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126"/>
          <a:stretch/>
        </p:blipFill>
        <p:spPr>
          <a:xfrm>
            <a:off x="1" y="6059066"/>
            <a:ext cx="747116" cy="77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99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6068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Project Implementation: On-site, Off-site, Partners</a:t>
            </a:r>
          </a:p>
        </p:txBody>
      </p:sp>
      <p:grpSp>
        <p:nvGrpSpPr>
          <p:cNvPr id="100" name="Group 99"/>
          <p:cNvGrpSpPr/>
          <p:nvPr/>
        </p:nvGrpSpPr>
        <p:grpSpPr>
          <a:xfrm>
            <a:off x="1376391" y="1570747"/>
            <a:ext cx="730188" cy="1455490"/>
            <a:chOff x="1376391" y="1570747"/>
            <a:chExt cx="730188" cy="145549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r="56520"/>
            <a:stretch/>
          </p:blipFill>
          <p:spPr>
            <a:xfrm>
              <a:off x="1519360" y="1847317"/>
              <a:ext cx="555606" cy="1178920"/>
            </a:xfrm>
            <a:prstGeom prst="rect">
              <a:avLst/>
            </a:prstGeom>
          </p:spPr>
        </p:pic>
        <p:sp>
          <p:nvSpPr>
            <p:cNvPr id="6" name="Isosceles Triangle 5"/>
            <p:cNvSpPr/>
            <p:nvPr/>
          </p:nvSpPr>
          <p:spPr>
            <a:xfrm>
              <a:off x="1376391" y="1570747"/>
              <a:ext cx="730188" cy="235606"/>
            </a:xfrm>
            <a:prstGeom prst="triangl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1376391" y="1806353"/>
              <a:ext cx="0" cy="1198887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106579" y="1815227"/>
              <a:ext cx="0" cy="1190013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65157"/>
          <a:stretch/>
        </p:blipFill>
        <p:spPr>
          <a:xfrm>
            <a:off x="5187348" y="1744754"/>
            <a:ext cx="398376" cy="10548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r="56520"/>
          <a:stretch/>
        </p:blipFill>
        <p:spPr>
          <a:xfrm>
            <a:off x="4693274" y="1038927"/>
            <a:ext cx="458394" cy="972649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V="1">
            <a:off x="5152037" y="1528980"/>
            <a:ext cx="3210273" cy="50704"/>
          </a:xfrm>
          <a:prstGeom prst="line">
            <a:avLst/>
          </a:prstGeom>
          <a:ln>
            <a:solidFill>
              <a:schemeClr val="tx1"/>
            </a:solidFill>
            <a:prstDash val="dot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9" idx="3"/>
            <a:endCxn id="12" idx="1"/>
          </p:cNvCxnSpPr>
          <p:nvPr/>
        </p:nvCxnSpPr>
        <p:spPr>
          <a:xfrm flipV="1">
            <a:off x="4209295" y="1525252"/>
            <a:ext cx="483979" cy="541142"/>
          </a:xfrm>
          <a:prstGeom prst="line">
            <a:avLst/>
          </a:prstGeom>
          <a:ln>
            <a:solidFill>
              <a:schemeClr val="tx1"/>
            </a:solidFill>
            <a:prstDash val="dot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295782" y="2465186"/>
            <a:ext cx="686986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615606" y="2148814"/>
            <a:ext cx="3046634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271028" y="3406707"/>
            <a:ext cx="260460" cy="231673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3804267" y="1660307"/>
            <a:ext cx="405028" cy="1014033"/>
            <a:chOff x="7769925" y="1012636"/>
            <a:chExt cx="792013" cy="2344139"/>
          </a:xfrm>
        </p:grpSpPr>
        <p:sp>
          <p:nvSpPr>
            <p:cNvPr id="19" name="Rectangle 18"/>
            <p:cNvSpPr/>
            <p:nvPr/>
          </p:nvSpPr>
          <p:spPr>
            <a:xfrm>
              <a:off x="7769925" y="1012636"/>
              <a:ext cx="792013" cy="18774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908671" y="1172697"/>
              <a:ext cx="407472" cy="6626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288832" y="1150166"/>
              <a:ext cx="245796" cy="782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T</a:t>
              </a:r>
            </a:p>
            <a:p>
              <a:r>
                <a:rPr lang="en-US" sz="800" dirty="0"/>
                <a:t>C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965484" y="2890134"/>
              <a:ext cx="407472" cy="466641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3" name="Straight Connector 22"/>
          <p:cNvCxnSpPr/>
          <p:nvPr/>
        </p:nvCxnSpPr>
        <p:spPr>
          <a:xfrm>
            <a:off x="4209295" y="2116530"/>
            <a:ext cx="942742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3632956" y="1004810"/>
            <a:ext cx="793894" cy="493771"/>
            <a:chOff x="754745" y="579334"/>
            <a:chExt cx="793894" cy="493771"/>
          </a:xfrm>
        </p:grpSpPr>
        <p:sp>
          <p:nvSpPr>
            <p:cNvPr id="25" name="Frame 24"/>
            <p:cNvSpPr/>
            <p:nvPr/>
          </p:nvSpPr>
          <p:spPr>
            <a:xfrm>
              <a:off x="754745" y="579334"/>
              <a:ext cx="793894" cy="493771"/>
            </a:xfrm>
            <a:prstGeom prst="frame">
              <a:avLst>
                <a:gd name="adj1" fmla="val 6430"/>
              </a:avLst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1002525" y="682027"/>
              <a:ext cx="290096" cy="293161"/>
            </a:xfrm>
            <a:prstGeom prst="ellipse">
              <a:avLst/>
            </a:prstGeom>
            <a:solidFill>
              <a:srgbClr val="00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Isosceles Triangle 26"/>
            <p:cNvSpPr/>
            <p:nvPr/>
          </p:nvSpPr>
          <p:spPr>
            <a:xfrm rot="5400000">
              <a:off x="1065866" y="747684"/>
              <a:ext cx="217741" cy="158020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65157"/>
          <a:stretch/>
        </p:blipFill>
        <p:spPr>
          <a:xfrm>
            <a:off x="4555784" y="2238388"/>
            <a:ext cx="423623" cy="1121661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>
            <a:off x="4249501" y="2527352"/>
            <a:ext cx="281987" cy="386674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2" name="Group 91"/>
          <p:cNvGrpSpPr/>
          <p:nvPr/>
        </p:nvGrpSpPr>
        <p:grpSpPr>
          <a:xfrm>
            <a:off x="8478692" y="1321493"/>
            <a:ext cx="2240668" cy="1763407"/>
            <a:chOff x="7258641" y="1291174"/>
            <a:chExt cx="2240668" cy="1763407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2"/>
            <a:srcRect l="65157"/>
            <a:stretch/>
          </p:blipFill>
          <p:spPr>
            <a:xfrm>
              <a:off x="7929947" y="1784945"/>
              <a:ext cx="398376" cy="1054813"/>
            </a:xfrm>
            <a:prstGeom prst="rect">
              <a:avLst/>
            </a:prstGeom>
          </p:spPr>
        </p:pic>
        <p:sp>
          <p:nvSpPr>
            <p:cNvPr id="31" name="Frame 30"/>
            <p:cNvSpPr/>
            <p:nvPr/>
          </p:nvSpPr>
          <p:spPr>
            <a:xfrm>
              <a:off x="7640992" y="1572076"/>
              <a:ext cx="1475321" cy="1482505"/>
            </a:xfrm>
            <a:prstGeom prst="fram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Isosceles Triangle 32"/>
            <p:cNvSpPr/>
            <p:nvPr/>
          </p:nvSpPr>
          <p:spPr>
            <a:xfrm>
              <a:off x="7258641" y="1291174"/>
              <a:ext cx="2240668" cy="348883"/>
            </a:xfrm>
            <a:prstGeom prst="triangle">
              <a:avLst/>
            </a:prstGeom>
            <a:solidFill>
              <a:srgbClr val="DDD9C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8453487" y="1847317"/>
              <a:ext cx="396007" cy="1014033"/>
              <a:chOff x="7769925" y="1012636"/>
              <a:chExt cx="792013" cy="2344139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7769925" y="1012636"/>
                <a:ext cx="792013" cy="18774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7908671" y="1172697"/>
                <a:ext cx="407472" cy="66262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8288832" y="1150166"/>
                <a:ext cx="245796" cy="7826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/>
                  <a:t>T</a:t>
                </a:r>
              </a:p>
              <a:p>
                <a:r>
                  <a:rPr lang="en-US" sz="800" dirty="0"/>
                  <a:t>C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7965483" y="2890133"/>
                <a:ext cx="407471" cy="466642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1" name="Group 60"/>
          <p:cNvGrpSpPr/>
          <p:nvPr/>
        </p:nvGrpSpPr>
        <p:grpSpPr>
          <a:xfrm>
            <a:off x="3606789" y="3187073"/>
            <a:ext cx="588540" cy="1434493"/>
            <a:chOff x="3606789" y="3610441"/>
            <a:chExt cx="588540" cy="1434493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2"/>
            <a:srcRect l="65157"/>
            <a:stretch/>
          </p:blipFill>
          <p:spPr>
            <a:xfrm>
              <a:off x="3678347" y="3924329"/>
              <a:ext cx="398376" cy="1054813"/>
            </a:xfrm>
            <a:prstGeom prst="rect">
              <a:avLst/>
            </a:prstGeom>
          </p:spPr>
        </p:pic>
        <p:sp>
          <p:nvSpPr>
            <p:cNvPr id="58" name="Isosceles Triangle 57"/>
            <p:cNvSpPr/>
            <p:nvPr/>
          </p:nvSpPr>
          <p:spPr>
            <a:xfrm>
              <a:off x="3606789" y="3610441"/>
              <a:ext cx="588540" cy="240368"/>
            </a:xfrm>
            <a:prstGeom prst="triangl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Isosceles Triangle 58"/>
            <p:cNvSpPr/>
            <p:nvPr/>
          </p:nvSpPr>
          <p:spPr>
            <a:xfrm rot="16200000">
              <a:off x="3418180" y="4267785"/>
              <a:ext cx="1190012" cy="364286"/>
            </a:xfrm>
            <a:prstGeom prst="triangl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Connector 59"/>
            <p:cNvCxnSpPr>
              <a:stCxn id="58" idx="2"/>
            </p:cNvCxnSpPr>
            <p:nvPr/>
          </p:nvCxnSpPr>
          <p:spPr>
            <a:xfrm>
              <a:off x="3606789" y="3850809"/>
              <a:ext cx="0" cy="1194125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>
            <a:off x="1926015" y="2865155"/>
            <a:ext cx="1575883" cy="1761811"/>
            <a:chOff x="1926015" y="3231467"/>
            <a:chExt cx="1575883" cy="1761811"/>
          </a:xfrm>
        </p:grpSpPr>
        <p:cxnSp>
          <p:nvCxnSpPr>
            <p:cNvPr id="62" name="Curved Connector 61"/>
            <p:cNvCxnSpPr/>
            <p:nvPr/>
          </p:nvCxnSpPr>
          <p:spPr>
            <a:xfrm rot="16200000" flipV="1">
              <a:off x="1833051" y="3324431"/>
              <a:ext cx="1761811" cy="1575883"/>
            </a:xfrm>
            <a:prstGeom prst="curvedConnector3">
              <a:avLst>
                <a:gd name="adj1" fmla="val 50000"/>
              </a:avLst>
            </a:prstGeom>
            <a:ln w="57150" cmpd="sng">
              <a:solidFill>
                <a:schemeClr val="bg1">
                  <a:lumMod val="7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" name="Group 62"/>
            <p:cNvGrpSpPr/>
            <p:nvPr/>
          </p:nvGrpSpPr>
          <p:grpSpPr>
            <a:xfrm>
              <a:off x="2860622" y="3700448"/>
              <a:ext cx="396007" cy="1014033"/>
              <a:chOff x="4636010" y="3205638"/>
              <a:chExt cx="396007" cy="1014033"/>
            </a:xfrm>
          </p:grpSpPr>
          <p:grpSp>
            <p:nvGrpSpPr>
              <p:cNvPr id="64" name="Group 63"/>
              <p:cNvGrpSpPr/>
              <p:nvPr/>
            </p:nvGrpSpPr>
            <p:grpSpPr>
              <a:xfrm>
                <a:off x="4636010" y="3205638"/>
                <a:ext cx="396007" cy="1014033"/>
                <a:chOff x="7769925" y="1012636"/>
                <a:chExt cx="792013" cy="2344139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7769925" y="1012636"/>
                  <a:ext cx="792013" cy="18774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Rectangle 67"/>
                <p:cNvSpPr/>
                <p:nvPr/>
              </p:nvSpPr>
              <p:spPr>
                <a:xfrm>
                  <a:off x="7908671" y="1172697"/>
                  <a:ext cx="407472" cy="66262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TextBox 68"/>
                <p:cNvSpPr txBox="1"/>
                <p:nvPr/>
              </p:nvSpPr>
              <p:spPr>
                <a:xfrm>
                  <a:off x="8288832" y="1150166"/>
                  <a:ext cx="245796" cy="7826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dirty="0"/>
                    <a:t>T</a:t>
                  </a:r>
                </a:p>
                <a:p>
                  <a:r>
                    <a:rPr lang="en-US" sz="800" dirty="0"/>
                    <a:t>C</a:t>
                  </a:r>
                </a:p>
              </p:txBody>
            </p:sp>
            <p:sp>
              <p:nvSpPr>
                <p:cNvPr id="70" name="Rectangle 69"/>
                <p:cNvSpPr/>
                <p:nvPr/>
              </p:nvSpPr>
              <p:spPr>
                <a:xfrm>
                  <a:off x="7965484" y="2890134"/>
                  <a:ext cx="407472" cy="46664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65" name="Straight Connector 64"/>
              <p:cNvCxnSpPr/>
              <p:nvPr/>
            </p:nvCxnSpPr>
            <p:spPr>
              <a:xfrm>
                <a:off x="4705383" y="3483802"/>
                <a:ext cx="203736" cy="0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4701100" y="3360996"/>
                <a:ext cx="203736" cy="0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Group 70"/>
            <p:cNvGrpSpPr/>
            <p:nvPr/>
          </p:nvGrpSpPr>
          <p:grpSpPr>
            <a:xfrm>
              <a:off x="2379821" y="3507029"/>
              <a:ext cx="396007" cy="1014033"/>
              <a:chOff x="4636010" y="3205638"/>
              <a:chExt cx="396007" cy="1014033"/>
            </a:xfrm>
          </p:grpSpPr>
          <p:grpSp>
            <p:nvGrpSpPr>
              <p:cNvPr id="72" name="Group 71"/>
              <p:cNvGrpSpPr/>
              <p:nvPr/>
            </p:nvGrpSpPr>
            <p:grpSpPr>
              <a:xfrm>
                <a:off x="4636010" y="3205638"/>
                <a:ext cx="396007" cy="1014033"/>
                <a:chOff x="7769925" y="1012636"/>
                <a:chExt cx="792013" cy="2344139"/>
              </a:xfrm>
            </p:grpSpPr>
            <p:sp>
              <p:nvSpPr>
                <p:cNvPr id="74" name="Rectangle 73"/>
                <p:cNvSpPr/>
                <p:nvPr/>
              </p:nvSpPr>
              <p:spPr>
                <a:xfrm>
                  <a:off x="7769925" y="1012636"/>
                  <a:ext cx="792013" cy="18774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7908671" y="1172697"/>
                  <a:ext cx="407472" cy="66262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8288832" y="1150166"/>
                  <a:ext cx="245796" cy="7826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dirty="0"/>
                    <a:t>T</a:t>
                  </a:r>
                </a:p>
                <a:p>
                  <a:r>
                    <a:rPr lang="en-US" sz="800" dirty="0"/>
                    <a:t>C</a:t>
                  </a:r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7965484" y="2890134"/>
                  <a:ext cx="407472" cy="46664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73" name="Straight Connector 72"/>
              <p:cNvCxnSpPr/>
              <p:nvPr/>
            </p:nvCxnSpPr>
            <p:spPr>
              <a:xfrm>
                <a:off x="4705383" y="3483802"/>
                <a:ext cx="203736" cy="0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8" name="Group 77"/>
          <p:cNvGrpSpPr/>
          <p:nvPr/>
        </p:nvGrpSpPr>
        <p:grpSpPr>
          <a:xfrm>
            <a:off x="5242091" y="2908627"/>
            <a:ext cx="2298075" cy="1946994"/>
            <a:chOff x="4811208" y="4897853"/>
            <a:chExt cx="1874461" cy="1767003"/>
          </a:xfrm>
        </p:grpSpPr>
        <p:sp>
          <p:nvSpPr>
            <p:cNvPr id="79" name="Frame 78"/>
            <p:cNvSpPr/>
            <p:nvPr/>
          </p:nvSpPr>
          <p:spPr>
            <a:xfrm>
              <a:off x="5110541" y="5375495"/>
              <a:ext cx="1230385" cy="1289361"/>
            </a:xfrm>
            <a:prstGeom prst="frame">
              <a:avLst>
                <a:gd name="adj1" fmla="val 2936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0" name="Isosceles Triangle 79"/>
            <p:cNvSpPr/>
            <p:nvPr/>
          </p:nvSpPr>
          <p:spPr>
            <a:xfrm>
              <a:off x="4811208" y="4897853"/>
              <a:ext cx="1874461" cy="679188"/>
            </a:xfrm>
            <a:prstGeom prst="triangle">
              <a:avLst/>
            </a:prstGeom>
            <a:solidFill>
              <a:srgbClr val="DDD9C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Cross 80"/>
            <p:cNvSpPr/>
            <p:nvPr/>
          </p:nvSpPr>
          <p:spPr>
            <a:xfrm>
              <a:off x="5555775" y="5086840"/>
              <a:ext cx="388509" cy="397008"/>
            </a:xfrm>
            <a:prstGeom prst="plus">
              <a:avLst>
                <a:gd name="adj" fmla="val 32725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/>
          <p:cNvGrpSpPr/>
          <p:nvPr/>
        </p:nvGrpSpPr>
        <p:grpSpPr>
          <a:xfrm rot="19781330">
            <a:off x="632543" y="2255014"/>
            <a:ext cx="396007" cy="1014033"/>
            <a:chOff x="4636010" y="3205638"/>
            <a:chExt cx="396007" cy="1014033"/>
          </a:xfrm>
        </p:grpSpPr>
        <p:grpSp>
          <p:nvGrpSpPr>
            <p:cNvPr id="83" name="Group 82"/>
            <p:cNvGrpSpPr/>
            <p:nvPr/>
          </p:nvGrpSpPr>
          <p:grpSpPr>
            <a:xfrm>
              <a:off x="4636010" y="3205638"/>
              <a:ext cx="396007" cy="1014033"/>
              <a:chOff x="7769925" y="1012636"/>
              <a:chExt cx="792013" cy="2344139"/>
            </a:xfrm>
          </p:grpSpPr>
          <p:sp>
            <p:nvSpPr>
              <p:cNvPr id="86" name="Rectangle 85"/>
              <p:cNvSpPr/>
              <p:nvPr/>
            </p:nvSpPr>
            <p:spPr>
              <a:xfrm>
                <a:off x="7769925" y="1012636"/>
                <a:ext cx="792013" cy="18774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7908671" y="1172697"/>
                <a:ext cx="407472" cy="66262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8288832" y="1150166"/>
                <a:ext cx="245796" cy="7826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/>
                  <a:t>T</a:t>
                </a:r>
              </a:p>
              <a:p>
                <a:r>
                  <a:rPr lang="en-US" sz="800" dirty="0"/>
                  <a:t>C</a:t>
                </a: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7965484" y="2890134"/>
                <a:ext cx="407472" cy="466641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4" name="Straight Connector 83"/>
            <p:cNvCxnSpPr/>
            <p:nvPr/>
          </p:nvCxnSpPr>
          <p:spPr>
            <a:xfrm>
              <a:off x="4705383" y="3483802"/>
              <a:ext cx="203736" cy="0"/>
            </a:xfrm>
            <a:prstGeom prst="line">
              <a:avLst/>
            </a:prstGeom>
            <a:ln>
              <a:solidFill>
                <a:srgbClr val="FF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4701100" y="3360996"/>
              <a:ext cx="203736" cy="0"/>
            </a:xfrm>
            <a:prstGeom prst="line">
              <a:avLst/>
            </a:prstGeom>
            <a:ln>
              <a:solidFill>
                <a:srgbClr val="FF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0" name="Curved Connector 89"/>
          <p:cNvCxnSpPr/>
          <p:nvPr/>
        </p:nvCxnSpPr>
        <p:spPr>
          <a:xfrm>
            <a:off x="1300984" y="3084900"/>
            <a:ext cx="4284740" cy="1770721"/>
          </a:xfrm>
          <a:prstGeom prst="curvedConnector3">
            <a:avLst>
              <a:gd name="adj1" fmla="val -2303"/>
            </a:avLst>
          </a:prstGeom>
          <a:ln w="38100" cmpd="sng"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2" name="Picture 10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182" t="12543" r="47809" b="19960"/>
          <a:stretch/>
        </p:blipFill>
        <p:spPr>
          <a:xfrm rot="20391339">
            <a:off x="1131853" y="2047403"/>
            <a:ext cx="474627" cy="665491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126"/>
          <a:stretch/>
        </p:blipFill>
        <p:spPr>
          <a:xfrm>
            <a:off x="1" y="6059066"/>
            <a:ext cx="747116" cy="773006"/>
          </a:xfrm>
          <a:prstGeom prst="rect">
            <a:avLst/>
          </a:prstGeom>
        </p:spPr>
      </p:pic>
      <p:sp>
        <p:nvSpPr>
          <p:cNvPr id="96" name="Content Placeholder 2"/>
          <p:cNvSpPr>
            <a:spLocks noGrp="1"/>
          </p:cNvSpPr>
          <p:nvPr>
            <p:ph idx="1"/>
          </p:nvPr>
        </p:nvSpPr>
        <p:spPr>
          <a:xfrm>
            <a:off x="819108" y="5167713"/>
            <a:ext cx="9741208" cy="135668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GB" sz="2500" dirty="0" smtClean="0"/>
              <a:t>No result reported </a:t>
            </a:r>
            <a:r>
              <a:rPr lang="en-GB" sz="2500" dirty="0" smtClean="0">
                <a:sym typeface="Wingdings"/>
              </a:rPr>
              <a:t> </a:t>
            </a:r>
            <a:r>
              <a:rPr lang="en-GB" sz="2500" dirty="0" smtClean="0"/>
              <a:t>SMS </a:t>
            </a:r>
            <a:r>
              <a:rPr lang="en-GB" sz="2500" dirty="0"/>
              <a:t>reminder to test (2 weeks</a:t>
            </a:r>
            <a:r>
              <a:rPr lang="en-GB" sz="2500" dirty="0" smtClean="0"/>
              <a:t>) </a:t>
            </a:r>
            <a:r>
              <a:rPr lang="en-GB" sz="2500" dirty="0" smtClean="0">
                <a:sym typeface="Wingdings"/>
              </a:rPr>
              <a:t> </a:t>
            </a:r>
            <a:r>
              <a:rPr lang="en-GB" sz="2500" dirty="0" smtClean="0"/>
              <a:t> </a:t>
            </a:r>
            <a:r>
              <a:rPr lang="en-GB" sz="2500" dirty="0"/>
              <a:t>staff outreach reminder call (2 months).</a:t>
            </a:r>
          </a:p>
          <a:p>
            <a:r>
              <a:rPr lang="en-GB" sz="2500" dirty="0"/>
              <a:t>Staff outreach phone call after 4 weeks to confirm post-test linkage.</a:t>
            </a:r>
          </a:p>
        </p:txBody>
      </p:sp>
      <p:pic>
        <p:nvPicPr>
          <p:cNvPr id="99" name="Picture 9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182" t="12543" r="47809" b="19960"/>
          <a:stretch/>
        </p:blipFill>
        <p:spPr>
          <a:xfrm rot="20391339">
            <a:off x="360413" y="4909680"/>
            <a:ext cx="474627" cy="665491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182" t="12543" r="47809" b="19960"/>
          <a:stretch/>
        </p:blipFill>
        <p:spPr>
          <a:xfrm rot="20391339">
            <a:off x="420419" y="5697917"/>
            <a:ext cx="474627" cy="665491"/>
          </a:xfrm>
          <a:prstGeom prst="rect">
            <a:avLst/>
          </a:prstGeom>
        </p:spPr>
      </p:pic>
      <p:grpSp>
        <p:nvGrpSpPr>
          <p:cNvPr id="97" name="Group 96"/>
          <p:cNvGrpSpPr/>
          <p:nvPr/>
        </p:nvGrpSpPr>
        <p:grpSpPr>
          <a:xfrm>
            <a:off x="7913681" y="3209768"/>
            <a:ext cx="4158776" cy="2242545"/>
            <a:chOff x="7913681" y="3209768"/>
            <a:chExt cx="4158776" cy="2242545"/>
          </a:xfrm>
        </p:grpSpPr>
        <p:grpSp>
          <p:nvGrpSpPr>
            <p:cNvPr id="4" name="Group 3"/>
            <p:cNvGrpSpPr/>
            <p:nvPr/>
          </p:nvGrpSpPr>
          <p:grpSpPr>
            <a:xfrm>
              <a:off x="7913681" y="3209768"/>
              <a:ext cx="4101799" cy="2058174"/>
              <a:chOff x="7913681" y="3209768"/>
              <a:chExt cx="4101799" cy="2058174"/>
            </a:xfrm>
          </p:grpSpPr>
          <p:grpSp>
            <p:nvGrpSpPr>
              <p:cNvPr id="95" name="Group 94"/>
              <p:cNvGrpSpPr/>
              <p:nvPr/>
            </p:nvGrpSpPr>
            <p:grpSpPr>
              <a:xfrm>
                <a:off x="7913681" y="3209768"/>
                <a:ext cx="2509711" cy="2010169"/>
                <a:chOff x="6659483" y="3220987"/>
                <a:chExt cx="2509711" cy="2010169"/>
              </a:xfrm>
            </p:grpSpPr>
            <p:pic>
              <p:nvPicPr>
                <p:cNvPr id="32" name="Picture 31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65157"/>
                <a:stretch/>
              </p:blipFill>
              <p:spPr>
                <a:xfrm>
                  <a:off x="8183944" y="4176343"/>
                  <a:ext cx="398376" cy="1054813"/>
                </a:xfrm>
                <a:prstGeom prst="rect">
                  <a:avLst/>
                </a:prstGeom>
              </p:spPr>
            </p:pic>
            <p:cxnSp>
              <p:nvCxnSpPr>
                <p:cNvPr id="34" name="Straight Connector 33"/>
                <p:cNvCxnSpPr/>
                <p:nvPr/>
              </p:nvCxnSpPr>
              <p:spPr>
                <a:xfrm>
                  <a:off x="8362310" y="3220987"/>
                  <a:ext cx="9430" cy="75745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35" name="Picture 34"/>
                <p:cNvPicPr>
                  <a:picLocks noChangeAspect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l="9182" t="12543" r="47809" b="19960"/>
                <a:stretch/>
              </p:blipFill>
              <p:spPr>
                <a:xfrm rot="20391339">
                  <a:off x="7744816" y="4125080"/>
                  <a:ext cx="489583" cy="829794"/>
                </a:xfrm>
                <a:prstGeom prst="rect">
                  <a:avLst/>
                </a:prstGeom>
              </p:spPr>
            </p:pic>
            <p:grpSp>
              <p:nvGrpSpPr>
                <p:cNvPr id="41" name="Group 40"/>
                <p:cNvGrpSpPr/>
                <p:nvPr/>
              </p:nvGrpSpPr>
              <p:grpSpPr>
                <a:xfrm rot="998613">
                  <a:off x="8773187" y="3963943"/>
                  <a:ext cx="396007" cy="1014033"/>
                  <a:chOff x="4636010" y="3205638"/>
                  <a:chExt cx="396007" cy="1014033"/>
                </a:xfrm>
              </p:grpSpPr>
              <p:grpSp>
                <p:nvGrpSpPr>
                  <p:cNvPr id="42" name="Group 41"/>
                  <p:cNvGrpSpPr/>
                  <p:nvPr/>
                </p:nvGrpSpPr>
                <p:grpSpPr>
                  <a:xfrm>
                    <a:off x="4636010" y="3205638"/>
                    <a:ext cx="396007" cy="1014033"/>
                    <a:chOff x="7769925" y="1012636"/>
                    <a:chExt cx="792013" cy="2344139"/>
                  </a:xfrm>
                </p:grpSpPr>
                <p:sp>
                  <p:nvSpPr>
                    <p:cNvPr id="45" name="Rectangle 44"/>
                    <p:cNvSpPr/>
                    <p:nvPr/>
                  </p:nvSpPr>
                  <p:spPr>
                    <a:xfrm>
                      <a:off x="7769925" y="1012636"/>
                      <a:ext cx="792013" cy="1877499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" name="Rectangle 45"/>
                    <p:cNvSpPr/>
                    <p:nvPr/>
                  </p:nvSpPr>
                  <p:spPr>
                    <a:xfrm>
                      <a:off x="7908671" y="1172697"/>
                      <a:ext cx="407472" cy="662626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" name="TextBox 46"/>
                    <p:cNvSpPr txBox="1"/>
                    <p:nvPr/>
                  </p:nvSpPr>
                  <p:spPr>
                    <a:xfrm>
                      <a:off x="8288832" y="1150166"/>
                      <a:ext cx="245796" cy="78263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800" dirty="0"/>
                        <a:t>T</a:t>
                      </a:r>
                    </a:p>
                    <a:p>
                      <a:r>
                        <a:rPr lang="en-US" sz="800" dirty="0"/>
                        <a:t>C</a:t>
                      </a:r>
                    </a:p>
                  </p:txBody>
                </p:sp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7965484" y="2890134"/>
                      <a:ext cx="407472" cy="46664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43" name="Straight Connector 42"/>
                  <p:cNvCxnSpPr/>
                  <p:nvPr/>
                </p:nvCxnSpPr>
                <p:spPr>
                  <a:xfrm>
                    <a:off x="4705383" y="3483802"/>
                    <a:ext cx="203736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  <a:headEnd type="none"/>
                    <a:tailEnd type="non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Straight Connector 43"/>
                  <p:cNvCxnSpPr/>
                  <p:nvPr/>
                </p:nvCxnSpPr>
                <p:spPr>
                  <a:xfrm>
                    <a:off x="4701100" y="3360996"/>
                    <a:ext cx="203736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  <a:headEnd type="none"/>
                    <a:tailEnd type="non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9" name="Curved Connector 48"/>
                <p:cNvCxnSpPr/>
                <p:nvPr/>
              </p:nvCxnSpPr>
              <p:spPr>
                <a:xfrm rot="10800000">
                  <a:off x="6659483" y="3625312"/>
                  <a:ext cx="957423" cy="767980"/>
                </a:xfrm>
                <a:prstGeom prst="curvedConnector3">
                  <a:avLst>
                    <a:gd name="adj1" fmla="val 50000"/>
                  </a:avLst>
                </a:prstGeom>
                <a:ln w="57150" cmpd="sng">
                  <a:solidFill>
                    <a:schemeClr val="bg1">
                      <a:lumMod val="75000"/>
                    </a:schemeClr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0" name="Group 49"/>
                <p:cNvGrpSpPr/>
                <p:nvPr/>
              </p:nvGrpSpPr>
              <p:grpSpPr>
                <a:xfrm rot="998613">
                  <a:off x="8521932" y="3276637"/>
                  <a:ext cx="396007" cy="1014033"/>
                  <a:chOff x="4636010" y="3205638"/>
                  <a:chExt cx="396007" cy="1014033"/>
                </a:xfrm>
              </p:grpSpPr>
              <p:grpSp>
                <p:nvGrpSpPr>
                  <p:cNvPr id="51" name="Group 50"/>
                  <p:cNvGrpSpPr/>
                  <p:nvPr/>
                </p:nvGrpSpPr>
                <p:grpSpPr>
                  <a:xfrm>
                    <a:off x="4636010" y="3205638"/>
                    <a:ext cx="396007" cy="1014033"/>
                    <a:chOff x="7769925" y="1012636"/>
                    <a:chExt cx="792013" cy="2344139"/>
                  </a:xfrm>
                </p:grpSpPr>
                <p:sp>
                  <p:nvSpPr>
                    <p:cNvPr id="53" name="Rectangle 52"/>
                    <p:cNvSpPr/>
                    <p:nvPr/>
                  </p:nvSpPr>
                  <p:spPr>
                    <a:xfrm>
                      <a:off x="7769925" y="1012636"/>
                      <a:ext cx="792013" cy="1877499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Rectangle 53"/>
                    <p:cNvSpPr/>
                    <p:nvPr/>
                  </p:nvSpPr>
                  <p:spPr>
                    <a:xfrm>
                      <a:off x="7908671" y="1172697"/>
                      <a:ext cx="407472" cy="662626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" name="TextBox 54"/>
                    <p:cNvSpPr txBox="1"/>
                    <p:nvPr/>
                  </p:nvSpPr>
                  <p:spPr>
                    <a:xfrm>
                      <a:off x="8288832" y="1150166"/>
                      <a:ext cx="245796" cy="78263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800" dirty="0"/>
                        <a:t>T</a:t>
                      </a:r>
                    </a:p>
                    <a:p>
                      <a:r>
                        <a:rPr lang="en-US" sz="800" dirty="0"/>
                        <a:t>C</a:t>
                      </a:r>
                    </a:p>
                  </p:txBody>
                </p:sp>
                <p:sp>
                  <p:nvSpPr>
                    <p:cNvPr id="56" name="Rectangle 55"/>
                    <p:cNvSpPr/>
                    <p:nvPr/>
                  </p:nvSpPr>
                  <p:spPr>
                    <a:xfrm>
                      <a:off x="7965484" y="2890134"/>
                      <a:ext cx="407472" cy="46664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52" name="Straight Connector 51"/>
                  <p:cNvCxnSpPr/>
                  <p:nvPr/>
                </p:nvCxnSpPr>
                <p:spPr>
                  <a:xfrm>
                    <a:off x="4705383" y="3483802"/>
                    <a:ext cx="203736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  <a:headEnd type="none"/>
                    <a:tailEnd type="non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pic>
            <p:nvPicPr>
              <p:cNvPr id="94" name="Picture 9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1112632">
                <a:off x="10467764" y="4411498"/>
                <a:ext cx="1547716" cy="856444"/>
              </a:xfrm>
              <a:prstGeom prst="rect">
                <a:avLst/>
              </a:prstGeom>
            </p:spPr>
          </p:pic>
        </p:grpSp>
        <p:sp>
          <p:nvSpPr>
            <p:cNvPr id="9" name="TextBox 8"/>
            <p:cNvSpPr txBox="1"/>
            <p:nvPr/>
          </p:nvSpPr>
          <p:spPr>
            <a:xfrm rot="21022438">
              <a:off x="10921703" y="4929093"/>
              <a:ext cx="11507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ZAR30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5551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847" y="448532"/>
            <a:ext cx="11486909" cy="8457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High-volume HIVST distribution in diverse venues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848" y="1417637"/>
            <a:ext cx="6568066" cy="26608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500" dirty="0" smtClean="0"/>
              <a:t>4,495</a:t>
            </a:r>
            <a:r>
              <a:rPr lang="en-GB" dirty="0" smtClean="0"/>
              <a:t> HIVST kits distributed </a:t>
            </a:r>
          </a:p>
          <a:p>
            <a:pPr marL="0" indent="0">
              <a:buNone/>
            </a:pPr>
            <a:r>
              <a:rPr lang="en-GB" dirty="0"/>
              <a:t>(</a:t>
            </a:r>
            <a:r>
              <a:rPr lang="en-GB" dirty="0" smtClean="0"/>
              <a:t>July </a:t>
            </a:r>
            <a:r>
              <a:rPr lang="mr-IN" dirty="0"/>
              <a:t>–</a:t>
            </a:r>
            <a:r>
              <a:rPr lang="en-GB" dirty="0"/>
              <a:t> </a:t>
            </a:r>
            <a:r>
              <a:rPr lang="en-GB" dirty="0" smtClean="0"/>
              <a:t>Nov 2018)</a:t>
            </a:r>
            <a:endParaRPr lang="en-GB" dirty="0"/>
          </a:p>
          <a:p>
            <a:r>
              <a:rPr lang="en-GB" dirty="0" smtClean="0"/>
              <a:t>218 </a:t>
            </a:r>
            <a:r>
              <a:rPr lang="en-GB" dirty="0"/>
              <a:t>kits given to </a:t>
            </a:r>
            <a:r>
              <a:rPr lang="en-GB" dirty="0" smtClean="0"/>
              <a:t>HIV+ index participants for </a:t>
            </a:r>
            <a:r>
              <a:rPr lang="en-GB" dirty="0"/>
              <a:t>partner </a:t>
            </a:r>
            <a:r>
              <a:rPr lang="en-GB" dirty="0" smtClean="0"/>
              <a:t>distribution</a:t>
            </a:r>
            <a:endParaRPr lang="en-GB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589618"/>
              </p:ext>
            </p:extLst>
          </p:nvPr>
        </p:nvGraphicFramePr>
        <p:xfrm>
          <a:off x="1291583" y="4175966"/>
          <a:ext cx="10494174" cy="2635693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3536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32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144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8813">
                <a:tc>
                  <a:txBody>
                    <a:bodyPr/>
                    <a:lstStyle/>
                    <a:p>
                      <a:r>
                        <a:rPr lang="en-US" sz="2500" dirty="0">
                          <a:solidFill>
                            <a:schemeClr val="bg1"/>
                          </a:solidFill>
                        </a:rPr>
                        <a:t>Project District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err="1">
                          <a:solidFill>
                            <a:schemeClr val="bg1"/>
                          </a:solidFill>
                        </a:rPr>
                        <a:t>Atomo</a:t>
                      </a:r>
                      <a:r>
                        <a:rPr lang="en-US" sz="25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bg1"/>
                          </a:solidFill>
                        </a:rPr>
                        <a:t>i</a:t>
                      </a:r>
                      <a:r>
                        <a:rPr lang="en-US" sz="2500" dirty="0">
                          <a:solidFill>
                            <a:schemeClr val="bg1"/>
                          </a:solidFill>
                        </a:rPr>
                        <a:t>-test</a:t>
                      </a:r>
                      <a:r>
                        <a:rPr lang="en-US" sz="25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r>
                        <a:rPr lang="en-US" sz="2500" baseline="0" dirty="0">
                          <a:solidFill>
                            <a:schemeClr val="bg1"/>
                          </a:solidFill>
                        </a:rPr>
                        <a:t>(blood-based</a:t>
                      </a:r>
                      <a:r>
                        <a:rPr lang="en-US" sz="2500" baseline="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sz="2500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err="1">
                          <a:solidFill>
                            <a:schemeClr val="bg1"/>
                          </a:solidFill>
                        </a:rPr>
                        <a:t>Oraquick</a:t>
                      </a:r>
                      <a:endParaRPr lang="en-US" sz="250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sz="2500" dirty="0">
                          <a:solidFill>
                            <a:schemeClr val="bg1"/>
                          </a:solidFill>
                        </a:rPr>
                        <a:t>(oral fluid</a:t>
                      </a:r>
                      <a:r>
                        <a:rPr lang="en-US" sz="250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sz="2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419">
                <a:tc>
                  <a:txBody>
                    <a:bodyPr/>
                    <a:lstStyle/>
                    <a:p>
                      <a:r>
                        <a:rPr lang="en-US" sz="2500" dirty="0" err="1">
                          <a:solidFill>
                            <a:schemeClr val="bg1"/>
                          </a:solidFill>
                        </a:rPr>
                        <a:t>Umgungundlovu</a:t>
                      </a:r>
                      <a:r>
                        <a:rPr lang="en-US" sz="2500" dirty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sz="250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sz="2500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n-US" sz="2500" dirty="0" err="1">
                          <a:solidFill>
                            <a:schemeClr val="bg1"/>
                          </a:solidFill>
                        </a:rPr>
                        <a:t>peri</a:t>
                      </a:r>
                      <a:r>
                        <a:rPr lang="en-US" sz="2500" dirty="0">
                          <a:solidFill>
                            <a:schemeClr val="bg1"/>
                          </a:solidFill>
                        </a:rPr>
                        <a:t>-urban)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>
                          <a:solidFill>
                            <a:schemeClr val="bg1"/>
                          </a:solidFill>
                        </a:rPr>
                        <a:t>983 (53%)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>
                          <a:solidFill>
                            <a:schemeClr val="bg1"/>
                          </a:solidFill>
                        </a:rPr>
                        <a:t>889 (47%)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5419">
                <a:tc>
                  <a:txBody>
                    <a:bodyPr/>
                    <a:lstStyle/>
                    <a:p>
                      <a:r>
                        <a:rPr lang="en-US" sz="2500" dirty="0" err="1" smtClean="0">
                          <a:solidFill>
                            <a:schemeClr val="bg1"/>
                          </a:solidFill>
                        </a:rPr>
                        <a:t>Umkhanyakude</a:t>
                      </a:r>
                      <a:endParaRPr lang="en-US" sz="250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sz="25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500" dirty="0">
                          <a:solidFill>
                            <a:schemeClr val="bg1"/>
                          </a:solidFill>
                        </a:rPr>
                        <a:t>(rural)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>
                          <a:solidFill>
                            <a:schemeClr val="bg1"/>
                          </a:solidFill>
                        </a:rPr>
                        <a:t>1622 (62%)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>
                          <a:solidFill>
                            <a:schemeClr val="bg1"/>
                          </a:solidFill>
                        </a:rPr>
                        <a:t>1010 (38%)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126"/>
          <a:stretch/>
        </p:blipFill>
        <p:spPr>
          <a:xfrm>
            <a:off x="-31659" y="6084994"/>
            <a:ext cx="747116" cy="773006"/>
          </a:xfrm>
          <a:prstGeom prst="rect">
            <a:avLst/>
          </a:prstGeom>
        </p:spPr>
      </p:pic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652653545"/>
              </p:ext>
            </p:extLst>
          </p:nvPr>
        </p:nvGraphicFramePr>
        <p:xfrm>
          <a:off x="6048911" y="763811"/>
          <a:ext cx="6143089" cy="3510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773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08684"/>
            <a:ext cx="10950063" cy="1141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Population characteristics of persons receiving kits at distribution sites (N=4487 kits)</a:t>
            </a:r>
            <a:endParaRPr lang="en-US" dirty="0"/>
          </a:p>
        </p:txBody>
      </p:sp>
      <p:pic>
        <p:nvPicPr>
          <p:cNvPr id="4" name="Content Placeholder 3" descr="UNADJUSTEDNONRAW_thumb_1791d.jp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" t="28642" r="9477" b="8387"/>
          <a:stretch/>
        </p:blipFill>
        <p:spPr>
          <a:xfrm>
            <a:off x="7884283" y="1549708"/>
            <a:ext cx="4307717" cy="40034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8230" y="1821089"/>
            <a:ext cx="8646741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Franklin Gothic Book"/>
                <a:cs typeface="Franklin Gothic Book"/>
              </a:rPr>
              <a:t>92% men 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Franklin Gothic Book"/>
                <a:cs typeface="Franklin Gothic Book"/>
              </a:rPr>
              <a:t>36% unemployed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Franklin Gothic Book"/>
                <a:cs typeface="Franklin Gothic Book"/>
              </a:rPr>
              <a:t>54% circumcised (men only)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Franklin Gothic Book"/>
                <a:cs typeface="Franklin Gothic Book"/>
              </a:rPr>
              <a:t>Current sexual partners: 	3% none</a:t>
            </a:r>
          </a:p>
          <a:p>
            <a:pPr lvl="7"/>
            <a:r>
              <a:rPr lang="en-US" sz="2800" dirty="0" smtClean="0">
                <a:latin typeface="Franklin Gothic Book"/>
                <a:cs typeface="Franklin Gothic Book"/>
              </a:rPr>
              <a:t>			58% 1 partner</a:t>
            </a:r>
          </a:p>
          <a:p>
            <a:pPr lvl="6"/>
            <a:r>
              <a:rPr lang="en-US" sz="2800" dirty="0" smtClean="0">
                <a:latin typeface="Franklin Gothic Book"/>
                <a:cs typeface="Franklin Gothic Book"/>
              </a:rPr>
              <a:t>				36% 2+ partners</a:t>
            </a:r>
          </a:p>
          <a:p>
            <a:pPr lvl="6"/>
            <a:endParaRPr lang="en-US" sz="1000" dirty="0" smtClean="0">
              <a:latin typeface="Franklin Gothic Book"/>
              <a:cs typeface="Franklin Gothic Book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Franklin Gothic Book"/>
                <a:cs typeface="Franklin Gothic Book"/>
              </a:rPr>
              <a:t>Alcohol use (drinks/week): 42% reported  0 </a:t>
            </a:r>
          </a:p>
          <a:p>
            <a:pPr lvl="8"/>
            <a:r>
              <a:rPr lang="en-US" sz="2800" dirty="0" smtClean="0">
                <a:latin typeface="Franklin Gothic Book"/>
                <a:cs typeface="Franklin Gothic Book"/>
              </a:rPr>
              <a:t>         43% reported 1-6</a:t>
            </a:r>
          </a:p>
          <a:p>
            <a:pPr lvl="8"/>
            <a:r>
              <a:rPr lang="en-US" sz="2800" dirty="0">
                <a:latin typeface="Franklin Gothic Book"/>
                <a:cs typeface="Franklin Gothic Book"/>
              </a:rPr>
              <a:t>	</a:t>
            </a:r>
            <a:r>
              <a:rPr lang="en-US" sz="2800" dirty="0" smtClean="0">
                <a:latin typeface="Franklin Gothic Book"/>
                <a:cs typeface="Franklin Gothic Book"/>
              </a:rPr>
              <a:t>	15% reported 7+</a:t>
            </a:r>
            <a:endParaRPr lang="en-US" sz="2800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09386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DBD3347-1A0F-45F0-B4B5-B886B317FA11}" vid="{2289ECF3-0365-4EFC-8344-95011E66FD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AIDS2016_template</Template>
  <TotalTime>19915</TotalTime>
  <Words>1129</Words>
  <Application>Microsoft Office PowerPoint</Application>
  <PresentationFormat>Widescreen</PresentationFormat>
  <Paragraphs>210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Franklin Gothic Book</vt:lpstr>
      <vt:lpstr>Mangal</vt:lpstr>
      <vt:lpstr>Raleway</vt:lpstr>
      <vt:lpstr>Wingdings</vt:lpstr>
      <vt:lpstr>AIDS 2016_Template</vt:lpstr>
      <vt:lpstr>PowerPoint Presentation</vt:lpstr>
      <vt:lpstr>Closing the testing gap:  High uptake of HIV self-testing among men in rural and peri-urban KwaZulu-Natal, South Africa</vt:lpstr>
      <vt:lpstr>I have no conflicts of interest to declare</vt:lpstr>
      <vt:lpstr>Men are missing from the HIV continuum of care,  starting with testing</vt:lpstr>
      <vt:lpstr>Engaging Men with HIVST</vt:lpstr>
      <vt:lpstr>HIVST demonstration &amp; distribution in diverse settings  </vt:lpstr>
      <vt:lpstr>Project Implementation: On-site, Off-site, Partners</vt:lpstr>
      <vt:lpstr>High-volume HIVST distribution in diverse venues </vt:lpstr>
      <vt:lpstr>Population characteristics of persons receiving kits at distribution sites (N=4487 kits)</vt:lpstr>
      <vt:lpstr>Men’s HIVST Preferences &amp; Use Experiences</vt:lpstr>
      <vt:lpstr>Testing &amp; Linkage Cascade of 4307 HIVST kits to men</vt:lpstr>
      <vt:lpstr>Predictors of a Positive HIVST Result in Men</vt:lpstr>
      <vt:lpstr>High rate of linkage to care among HIV+ men testing with HIVST</vt:lpstr>
      <vt:lpstr>Lessons learned &amp; Limitations</vt:lpstr>
      <vt:lpstr>Discussion</vt:lpstr>
      <vt:lpstr>Study Team &amp; Support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Entwistle</dc:creator>
  <cp:lastModifiedBy>Media</cp:lastModifiedBy>
  <cp:revision>156</cp:revision>
  <cp:lastPrinted>2017-01-16T15:31:13Z</cp:lastPrinted>
  <dcterms:created xsi:type="dcterms:W3CDTF">2017-01-13T09:09:35Z</dcterms:created>
  <dcterms:modified xsi:type="dcterms:W3CDTF">2019-07-24T15:14:23Z</dcterms:modified>
</cp:coreProperties>
</file>